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5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7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8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9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0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1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2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3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14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15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16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17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18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19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20.xml" ContentType="application/vnd.openxmlformats-officedocument.presentationml.notesSlid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notesSlides/notesSlide21.xml" ContentType="application/vnd.openxmlformats-officedocument.presentationml.notesSlid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notesSlides/notesSlide22.xml" ContentType="application/vnd.openxmlformats-officedocument.presentationml.notesSlide+xml"/>
  <Override PartName="/ppt/tags/tag100.xml" ContentType="application/vnd.openxmlformats-officedocument.presentationml.tags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303" r:id="rId2"/>
    <p:sldId id="740" r:id="rId3"/>
    <p:sldId id="764" r:id="rId4"/>
    <p:sldId id="765" r:id="rId5"/>
    <p:sldId id="775" r:id="rId6"/>
    <p:sldId id="785" r:id="rId7"/>
    <p:sldId id="766" r:id="rId8"/>
    <p:sldId id="797" r:id="rId9"/>
    <p:sldId id="798" r:id="rId10"/>
    <p:sldId id="799" r:id="rId11"/>
    <p:sldId id="769" r:id="rId12"/>
    <p:sldId id="771" r:id="rId13"/>
    <p:sldId id="772" r:id="rId14"/>
    <p:sldId id="773" r:id="rId15"/>
    <p:sldId id="787" r:id="rId16"/>
    <p:sldId id="809" r:id="rId17"/>
    <p:sldId id="808" r:id="rId18"/>
    <p:sldId id="810" r:id="rId19"/>
    <p:sldId id="811" r:id="rId20"/>
    <p:sldId id="812" r:id="rId21"/>
    <p:sldId id="788" r:id="rId22"/>
    <p:sldId id="819" r:id="rId23"/>
    <p:sldId id="800" r:id="rId24"/>
    <p:sldId id="786" r:id="rId25"/>
  </p:sldIdLst>
  <p:sldSz cx="12192000" cy="6858000"/>
  <p:notesSz cx="6797675" cy="9926638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2" userDrawn="1">
          <p15:clr>
            <a:srgbClr val="A4A3A4"/>
          </p15:clr>
        </p15:guide>
        <p15:guide id="2" pos="38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7">
          <p15:clr>
            <a:srgbClr val="A4A3A4"/>
          </p15:clr>
        </p15:guide>
        <p15:guide id="2" pos="2193">
          <p15:clr>
            <a:srgbClr val="A4A3A4"/>
          </p15:clr>
        </p15:guide>
        <p15:guide id="3" pos="214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1" clrIdx="0"/>
  <p:cmAuthor id="75" name="作者" initials="A" lastIdx="0" clrIdx="2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BDF2"/>
    <a:srgbClr val="05E0DB"/>
    <a:srgbClr val="F5C040"/>
    <a:srgbClr val="C09E4D"/>
    <a:srgbClr val="83D3FE"/>
    <a:srgbClr val="00B0F0"/>
    <a:srgbClr val="2185BA"/>
    <a:srgbClr val="FFFFFF"/>
    <a:srgbClr val="8CC098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554" autoAdjust="0"/>
  </p:normalViewPr>
  <p:slideViewPr>
    <p:cSldViewPr showGuides="1">
      <p:cViewPr varScale="1">
        <p:scale>
          <a:sx n="88" d="100"/>
          <a:sy n="88" d="100"/>
        </p:scale>
        <p:origin x="494" y="62"/>
      </p:cViewPr>
      <p:guideLst>
        <p:guide orient="horz" pos="2022"/>
        <p:guide pos="384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357" y="-77"/>
      </p:cViewPr>
      <p:guideLst>
        <p:guide orient="horz" pos="2927"/>
        <p:guide pos="2193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BF70A-C8C8-4318-8FC1-EE7A8E963D84}" type="datetimeFigureOut">
              <a:rPr lang="zh-CN" altLang="en-US" smtClean="0"/>
              <a:t>2023/11/1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9605D3-A356-4858-B982-55148DB871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605D3-A356-4858-B982-55148DB87146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605D3-A356-4858-B982-55148DB87146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605D3-A356-4858-B982-55148DB87146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605D3-A356-4858-B982-55148DB87146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605D3-A356-4858-B982-55148DB87146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605D3-A356-4858-B982-55148DB87146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605D3-A356-4858-B982-55148DB87146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605D3-A356-4858-B982-55148DB87146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605D3-A356-4858-B982-55148DB87146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605D3-A356-4858-B982-55148DB87146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605D3-A356-4858-B982-55148DB87146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605D3-A356-4858-B982-55148DB8714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605D3-A356-4858-B982-55148DB87146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605D3-A356-4858-B982-55148DB87146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605D3-A356-4858-B982-55148DB87146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605D3-A356-4858-B982-55148DB87146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605D3-A356-4858-B982-55148DB8714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605D3-A356-4858-B982-55148DB87146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605D3-A356-4858-B982-55148DB87146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605D3-A356-4858-B982-55148DB87146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605D3-A356-4858-B982-55148DB87146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605D3-A356-4858-B982-55148DB87146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605D3-A356-4858-B982-55148DB87146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 userDrawn="1"/>
        </p:nvGrpSpPr>
        <p:grpSpPr>
          <a:xfrm>
            <a:off x="1087891" y="364555"/>
            <a:ext cx="5321073" cy="5889516"/>
            <a:chOff x="1087891" y="364555"/>
            <a:chExt cx="5321073" cy="5889516"/>
          </a:xfrm>
        </p:grpSpPr>
        <p:pic>
          <p:nvPicPr>
            <p:cNvPr id="9" name="图形 8"/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847851" y="5873071"/>
              <a:ext cx="3695700" cy="381000"/>
            </a:xfrm>
            <a:prstGeom prst="rect">
              <a:avLst/>
            </a:prstGeom>
          </p:spPr>
        </p:pic>
        <p:pic>
          <p:nvPicPr>
            <p:cNvPr id="13" name="图形 12"/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1087891" y="364555"/>
              <a:ext cx="5321073" cy="5643172"/>
            </a:xfrm>
            <a:prstGeom prst="rect">
              <a:avLst/>
            </a:prstGeom>
          </p:spPr>
        </p:pic>
      </p:grpSp>
      <p:pic>
        <p:nvPicPr>
          <p:cNvPr id="15" name="图形 14"/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744504" y="6223140"/>
            <a:ext cx="3800619" cy="2531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灯片编号占位符 22"/>
          <p:cNvSpPr txBox="1"/>
          <p:nvPr userDrawn="1"/>
        </p:nvSpPr>
        <p:spPr>
          <a:xfrm>
            <a:off x="11568608" y="6459764"/>
            <a:ext cx="5405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13308-F349-4B6D-A68A-DD1791B4A57B}" type="slidenum">
              <a:rPr lang="zh-CN" altLang="en-US" sz="1400" b="1" smtClean="0">
                <a:solidFill>
                  <a:schemeClr val="accent3"/>
                </a:solidFill>
              </a:rPr>
              <a:t>‹#›</a:t>
            </a:fld>
            <a:endParaRPr lang="zh-CN" altLang="en-US" sz="1400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>
            <a:spLocks noChangeArrowheads="1"/>
          </p:cNvSpPr>
          <p:nvPr userDrawn="1"/>
        </p:nvSpPr>
        <p:spPr bwMode="auto">
          <a:xfrm>
            <a:off x="11664952" y="6608764"/>
            <a:ext cx="527049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13A6859D-40FF-4134-BECE-7872582E2EC0}" type="slidenum">
              <a:rPr lang="zh-CN" altLang="en-US" sz="1200" b="1">
                <a:solidFill>
                  <a:srgbClr val="9BBB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‹#›</a:t>
            </a:fld>
            <a:endParaRPr lang="zh-CN" altLang="en-US" sz="1200" b="1">
              <a:solidFill>
                <a:srgbClr val="9BBB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239349" y="116632"/>
            <a:ext cx="10108704" cy="504056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11664619" y="6608386"/>
            <a:ext cx="5273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4173ED6-4A69-4FA8-8A09-51FC87ACF5D8}" type="slidenum">
              <a:rPr lang="zh-CN" altLang="en-US" sz="1200" b="1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‹#›</a:t>
            </a:fld>
            <a:endParaRPr lang="zh-CN" altLang="en-US" sz="1200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11664619" y="6608386"/>
            <a:ext cx="5273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4173ED6-4A69-4FA8-8A09-51FC87ACF5D8}" type="slidenum">
              <a:rPr lang="zh-CN" altLang="en-US" sz="1200" b="1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‹#›</a:t>
            </a:fld>
            <a:endParaRPr lang="zh-CN" altLang="en-US" sz="1200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12192000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1239500" y="6519864"/>
            <a:ext cx="436338" cy="3139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 typeface="Verdana" panose="020B0604030504040204" pitchFamily="34" charset="0"/>
              <a:buNone/>
              <a:defRPr/>
            </a:pPr>
            <a:fld id="{A1265EA5-C4DF-4921-B78F-393738AECA48}" type="slidenum">
              <a:rPr lang="zh-CN" altLang="en-US" sz="1600">
                <a:solidFill>
                  <a:srgbClr val="000000"/>
                </a:solidFill>
                <a:latin typeface="Arial" panose="020B0604020202020204" pitchFamily="34" charset="0"/>
              </a:rPr>
              <a:t>‹#›</a:t>
            </a:fld>
            <a:endParaRPr lang="en-US" altLang="zh-CN" sz="1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349" y="197768"/>
            <a:ext cx="5280587" cy="49492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412776"/>
            <a:ext cx="10972800" cy="4680520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50000"/>
              </a:lnSpc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lnSpc>
                <a:spcPct val="150000"/>
              </a:lnSpc>
              <a:defRPr sz="17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12192000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1239500" y="6519864"/>
            <a:ext cx="436338" cy="3139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 typeface="Verdana" panose="020B0604030504040204" pitchFamily="34" charset="0"/>
              <a:buNone/>
              <a:defRPr/>
            </a:pPr>
            <a:fld id="{A1265EA5-C4DF-4921-B78F-393738AECA48}" type="slidenum">
              <a:rPr lang="zh-CN" altLang="en-US" sz="1600">
                <a:solidFill>
                  <a:srgbClr val="000000"/>
                </a:solidFill>
                <a:latin typeface="Arial" panose="020B0604020202020204" pitchFamily="34" charset="0"/>
              </a:rPr>
              <a:t>‹#›</a:t>
            </a:fld>
            <a:endParaRPr lang="en-US" altLang="zh-CN" sz="1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349" y="197768"/>
            <a:ext cx="5280587" cy="49492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412776"/>
            <a:ext cx="10972800" cy="4680520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50000"/>
              </a:lnSpc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lnSpc>
                <a:spcPct val="150000"/>
              </a:lnSpc>
              <a:defRPr sz="17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43338" y="44624"/>
            <a:ext cx="10753195" cy="607294"/>
          </a:xfrm>
          <a:prstGeom prst="rect">
            <a:avLst/>
          </a:prstGeom>
        </p:spPr>
        <p:txBody>
          <a:bodyPr lIns="36000" tIns="0" rIns="36000" bIns="0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10"/>
          </p:nvPr>
        </p:nvSpPr>
        <p:spPr>
          <a:xfrm>
            <a:off x="623392" y="1052736"/>
            <a:ext cx="11041227" cy="52565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43338" y="44624"/>
            <a:ext cx="10753195" cy="607294"/>
          </a:xfrm>
          <a:prstGeom prst="rect">
            <a:avLst/>
          </a:prstGeom>
        </p:spPr>
        <p:txBody>
          <a:bodyPr lIns="36000" tIns="0" rIns="36000" bIns="0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10"/>
          </p:nvPr>
        </p:nvSpPr>
        <p:spPr>
          <a:xfrm>
            <a:off x="623392" y="1052736"/>
            <a:ext cx="11041227" cy="52565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13" Type="http://schemas.openxmlformats.org/officeDocument/2006/relationships/image" Target="../media/image29.png"/><Relationship Id="rId3" Type="http://schemas.openxmlformats.org/officeDocument/2006/relationships/tags" Target="../tags/tag41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28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image" Target="../media/image27.png"/><Relationship Id="rId5" Type="http://schemas.openxmlformats.org/officeDocument/2006/relationships/tags" Target="../tags/tag43.xml"/><Relationship Id="rId10" Type="http://schemas.openxmlformats.org/officeDocument/2006/relationships/image" Target="../media/image26.png"/><Relationship Id="rId4" Type="http://schemas.openxmlformats.org/officeDocument/2006/relationships/tags" Target="../tags/tag42.xml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30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tags" Target="../tags/tag49.xml"/><Relationship Id="rId7" Type="http://schemas.openxmlformats.org/officeDocument/2006/relationships/image" Target="../media/image31.pn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tags" Target="../tags/tag52.xml"/><Relationship Id="rId7" Type="http://schemas.openxmlformats.org/officeDocument/2006/relationships/image" Target="../media/image5.pn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34.png"/><Relationship Id="rId4" Type="http://schemas.openxmlformats.org/officeDocument/2006/relationships/tags" Target="../tags/tag53.xml"/><Relationship Id="rId9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13" Type="http://schemas.openxmlformats.org/officeDocument/2006/relationships/image" Target="../media/image6.png"/><Relationship Id="rId3" Type="http://schemas.openxmlformats.org/officeDocument/2006/relationships/tags" Target="../tags/tag55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35.png"/><Relationship Id="rId2" Type="http://schemas.openxmlformats.org/officeDocument/2006/relationships/tags" Target="../tags/tag54.xml"/><Relationship Id="rId16" Type="http://schemas.openxmlformats.org/officeDocument/2006/relationships/image" Target="../media/image36.wmf"/><Relationship Id="rId1" Type="http://schemas.openxmlformats.org/officeDocument/2006/relationships/vmlDrawing" Target="../drawings/vmlDrawing1.vml"/><Relationship Id="rId6" Type="http://schemas.openxmlformats.org/officeDocument/2006/relationships/tags" Target="../tags/tag58.xml"/><Relationship Id="rId11" Type="http://schemas.openxmlformats.org/officeDocument/2006/relationships/oleObject" Target="../embeddings/oleObject1.bin"/><Relationship Id="rId5" Type="http://schemas.openxmlformats.org/officeDocument/2006/relationships/tags" Target="../tags/tag57.xml"/><Relationship Id="rId15" Type="http://schemas.openxmlformats.org/officeDocument/2006/relationships/oleObject" Target="../embeddings/oleObject2.bin"/><Relationship Id="rId10" Type="http://schemas.openxmlformats.org/officeDocument/2006/relationships/image" Target="../media/image37.png"/><Relationship Id="rId4" Type="http://schemas.openxmlformats.org/officeDocument/2006/relationships/tags" Target="../tags/tag56.xml"/><Relationship Id="rId9" Type="http://schemas.openxmlformats.org/officeDocument/2006/relationships/image" Target="../media/image5.png"/><Relationship Id="rId1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0.png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image" Target="../media/image39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63.xml"/><Relationship Id="rId7" Type="http://schemas.openxmlformats.org/officeDocument/2006/relationships/notesSlide" Target="../notesSlides/notesSlide16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6.png"/><Relationship Id="rId5" Type="http://schemas.openxmlformats.org/officeDocument/2006/relationships/tags" Target="../tags/tag65.xml"/><Relationship Id="rId10" Type="http://schemas.openxmlformats.org/officeDocument/2006/relationships/image" Target="../media/image42.png"/><Relationship Id="rId4" Type="http://schemas.openxmlformats.org/officeDocument/2006/relationships/tags" Target="../tags/tag64.xml"/><Relationship Id="rId9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68.xml"/><Relationship Id="rId7" Type="http://schemas.openxmlformats.org/officeDocument/2006/relationships/notesSlide" Target="../notesSlides/notesSlide17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6.png"/><Relationship Id="rId5" Type="http://schemas.openxmlformats.org/officeDocument/2006/relationships/tags" Target="../tags/tag70.xml"/><Relationship Id="rId10" Type="http://schemas.openxmlformats.org/officeDocument/2006/relationships/image" Target="../media/image44.png"/><Relationship Id="rId4" Type="http://schemas.openxmlformats.org/officeDocument/2006/relationships/tags" Target="../tags/tag69.xml"/><Relationship Id="rId9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73.xml"/><Relationship Id="rId7" Type="http://schemas.openxmlformats.org/officeDocument/2006/relationships/notesSlide" Target="../notesSlides/notesSlide18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6.png"/><Relationship Id="rId5" Type="http://schemas.openxmlformats.org/officeDocument/2006/relationships/tags" Target="../tags/tag75.xml"/><Relationship Id="rId10" Type="http://schemas.openxmlformats.org/officeDocument/2006/relationships/image" Target="../media/image46.png"/><Relationship Id="rId4" Type="http://schemas.openxmlformats.org/officeDocument/2006/relationships/tags" Target="../tags/tag74.xml"/><Relationship Id="rId9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83.xml"/><Relationship Id="rId13" Type="http://schemas.openxmlformats.org/officeDocument/2006/relationships/image" Target="../media/image48.png"/><Relationship Id="rId3" Type="http://schemas.openxmlformats.org/officeDocument/2006/relationships/tags" Target="../tags/tag78.xml"/><Relationship Id="rId7" Type="http://schemas.openxmlformats.org/officeDocument/2006/relationships/tags" Target="../tags/tag82.xml"/><Relationship Id="rId12" Type="http://schemas.openxmlformats.org/officeDocument/2006/relationships/image" Target="../media/image47.png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11" Type="http://schemas.openxmlformats.org/officeDocument/2006/relationships/image" Target="../media/image5.png"/><Relationship Id="rId5" Type="http://schemas.openxmlformats.org/officeDocument/2006/relationships/tags" Target="../tags/tag80.xml"/><Relationship Id="rId15" Type="http://schemas.openxmlformats.org/officeDocument/2006/relationships/image" Target="../media/image6.png"/><Relationship Id="rId10" Type="http://schemas.openxmlformats.org/officeDocument/2006/relationships/notesSlide" Target="../notesSlides/notesSlide19.xml"/><Relationship Id="rId4" Type="http://schemas.openxmlformats.org/officeDocument/2006/relationships/tags" Target="../tags/tag79.xml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13" Type="http://schemas.openxmlformats.org/officeDocument/2006/relationships/image" Target="../media/image51.png"/><Relationship Id="rId3" Type="http://schemas.openxmlformats.org/officeDocument/2006/relationships/tags" Target="../tags/tag86.xml"/><Relationship Id="rId7" Type="http://schemas.openxmlformats.org/officeDocument/2006/relationships/tags" Target="../tags/tag90.xml"/><Relationship Id="rId12" Type="http://schemas.openxmlformats.org/officeDocument/2006/relationships/image" Target="../media/image50.png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11" Type="http://schemas.openxmlformats.org/officeDocument/2006/relationships/image" Target="../media/image5.png"/><Relationship Id="rId5" Type="http://schemas.openxmlformats.org/officeDocument/2006/relationships/tags" Target="../tags/tag88.xml"/><Relationship Id="rId15" Type="http://schemas.openxmlformats.org/officeDocument/2006/relationships/image" Target="../media/image6.png"/><Relationship Id="rId10" Type="http://schemas.openxmlformats.org/officeDocument/2006/relationships/notesSlide" Target="../notesSlides/notesSlide20.xml"/><Relationship Id="rId4" Type="http://schemas.openxmlformats.org/officeDocument/2006/relationships/tags" Target="../tags/tag87.xml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94.xml"/><Relationship Id="rId7" Type="http://schemas.openxmlformats.org/officeDocument/2006/relationships/notesSlide" Target="../notesSlides/notesSlide21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54.png"/><Relationship Id="rId5" Type="http://schemas.openxmlformats.org/officeDocument/2006/relationships/tags" Target="../tags/tag96.xml"/><Relationship Id="rId10" Type="http://schemas.openxmlformats.org/officeDocument/2006/relationships/image" Target="../media/image53.png"/><Relationship Id="rId4" Type="http://schemas.openxmlformats.org/officeDocument/2006/relationships/tags" Target="../tags/tag95.xml"/><Relationship Id="rId9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99.xml"/><Relationship Id="rId7" Type="http://schemas.openxmlformats.org/officeDocument/2006/relationships/image" Target="../media/image55.png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0.xml"/><Relationship Id="rId5" Type="http://schemas.openxmlformats.org/officeDocument/2006/relationships/image" Target="../media/image56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10.xml"/><Relationship Id="rId7" Type="http://schemas.openxmlformats.org/officeDocument/2006/relationships/image" Target="../media/image9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13.xml"/><Relationship Id="rId7" Type="http://schemas.openxmlformats.org/officeDocument/2006/relationships/image" Target="../media/image5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4.xml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17.xml"/><Relationship Id="rId7" Type="http://schemas.openxmlformats.org/officeDocument/2006/relationships/image" Target="../media/image5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8.xml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21.xml"/><Relationship Id="rId7" Type="http://schemas.openxmlformats.org/officeDocument/2006/relationships/image" Target="../media/image15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24.xml"/><Relationship Id="rId7" Type="http://schemas.openxmlformats.org/officeDocument/2006/relationships/image" Target="../media/image5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9.png"/><Relationship Id="rId4" Type="http://schemas.openxmlformats.org/officeDocument/2006/relationships/tags" Target="../tags/tag25.xml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12" Type="http://schemas.openxmlformats.org/officeDocument/2006/relationships/image" Target="../media/image21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image" Target="../media/image20.png"/><Relationship Id="rId5" Type="http://schemas.openxmlformats.org/officeDocument/2006/relationships/tags" Target="../tags/tag30.xml"/><Relationship Id="rId10" Type="http://schemas.openxmlformats.org/officeDocument/2006/relationships/image" Target="../media/image5.png"/><Relationship Id="rId4" Type="http://schemas.openxmlformats.org/officeDocument/2006/relationships/tags" Target="../tags/tag29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13" Type="http://schemas.openxmlformats.org/officeDocument/2006/relationships/image" Target="../media/image25.png"/><Relationship Id="rId3" Type="http://schemas.openxmlformats.org/officeDocument/2006/relationships/tags" Target="../tags/tag35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24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image" Target="../media/image23.png"/><Relationship Id="rId5" Type="http://schemas.openxmlformats.org/officeDocument/2006/relationships/tags" Target="../tags/tag37.xml"/><Relationship Id="rId10" Type="http://schemas.openxmlformats.org/officeDocument/2006/relationships/image" Target="../media/image22.png"/><Relationship Id="rId4" Type="http://schemas.openxmlformats.org/officeDocument/2006/relationships/tags" Target="../tags/tag36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07670" y="621030"/>
            <a:ext cx="10847070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kern="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FHO5000 PRO Improvement</a:t>
            </a: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 version serial number start with E5FHA2xxxx</a:t>
            </a:r>
            <a:endParaRPr lang="zh-CN" altLang="en-US" sz="2000" b="1" kern="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dirty="0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</a:t>
            </a:r>
            <a:endParaRPr lang="zh-CN" altLang="en-US" sz="2000" b="1" kern="0" dirty="0">
              <a:solidFill>
                <a:schemeClr val="accent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 descr="光维logo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04512" y="182074"/>
            <a:ext cx="1112520" cy="698500"/>
          </a:xfrm>
          <a:prstGeom prst="rect">
            <a:avLst/>
          </a:prstGeom>
        </p:spPr>
      </p:pic>
      <p:sp>
        <p:nvSpPr>
          <p:cNvPr id="2" name="圆角矩形 1"/>
          <p:cNvSpPr/>
          <p:nvPr>
            <p:custDataLst>
              <p:tags r:id="rId1"/>
            </p:custDataLst>
          </p:nvPr>
        </p:nvSpPr>
        <p:spPr>
          <a:xfrm>
            <a:off x="2494280" y="2710815"/>
            <a:ext cx="4271010" cy="43751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1: 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Dynamic 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range 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improvement</a:t>
            </a:r>
          </a:p>
        </p:txBody>
      </p:sp>
      <p:sp>
        <p:nvSpPr>
          <p:cNvPr id="3" name="圆角矩形 2"/>
          <p:cNvSpPr/>
          <p:nvPr>
            <p:custDataLst>
              <p:tags r:id="rId2"/>
            </p:custDataLst>
          </p:nvPr>
        </p:nvSpPr>
        <p:spPr>
          <a:xfrm>
            <a:off x="2494280" y="3575050"/>
            <a:ext cx="4312285" cy="43751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2: Deadzone optimization</a:t>
            </a:r>
          </a:p>
        </p:txBody>
      </p:sp>
      <p:sp>
        <p:nvSpPr>
          <p:cNvPr id="4" name="圆角矩形 3"/>
          <p:cNvSpPr/>
          <p:nvPr>
            <p:custDataLst>
              <p:tags r:id="rId3"/>
            </p:custDataLst>
          </p:nvPr>
        </p:nvSpPr>
        <p:spPr>
          <a:xfrm>
            <a:off x="2494280" y="4511040"/>
            <a:ext cx="6628765" cy="43751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3: FLM(Fiber linke map) performance optimization</a:t>
            </a:r>
          </a:p>
        </p:txBody>
      </p:sp>
      <p:sp>
        <p:nvSpPr>
          <p:cNvPr id="6" name="圆角矩形 5"/>
          <p:cNvSpPr/>
          <p:nvPr>
            <p:custDataLst>
              <p:tags r:id="rId4"/>
            </p:custDataLst>
          </p:nvPr>
        </p:nvSpPr>
        <p:spPr>
          <a:xfrm>
            <a:off x="2461895" y="5445125"/>
            <a:ext cx="3729355" cy="43751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Add some New functions</a:t>
            </a: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525" y="5100320"/>
            <a:ext cx="2126615" cy="109093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光维logo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76902" y="116034"/>
            <a:ext cx="1112520" cy="698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7625" y="1484630"/>
            <a:ext cx="5989955" cy="36931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6096000" y="1556385"/>
            <a:ext cx="5971540" cy="36341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271905" y="5300980"/>
            <a:ext cx="2762250" cy="146812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7032625" y="5228590"/>
            <a:ext cx="3467100" cy="1625600"/>
          </a:xfrm>
          <a:prstGeom prst="rect">
            <a:avLst/>
          </a:prstGeom>
        </p:spPr>
      </p:pic>
      <p:sp>
        <p:nvSpPr>
          <p:cNvPr id="5" name="圆角矩形 4"/>
          <p:cNvSpPr/>
          <p:nvPr>
            <p:custDataLst>
              <p:tags r:id="rId5"/>
            </p:custDataLst>
          </p:nvPr>
        </p:nvSpPr>
        <p:spPr>
          <a:xfrm>
            <a:off x="246380" y="246380"/>
            <a:ext cx="4860925" cy="43751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3: FLM performance optimization</a:t>
            </a:r>
          </a:p>
        </p:txBody>
      </p:sp>
      <p:sp>
        <p:nvSpPr>
          <p:cNvPr id="9" name="标题文字添加"/>
          <p:cNvSpPr/>
          <p:nvPr>
            <p:custDataLst>
              <p:tags r:id="rId6"/>
            </p:custDataLst>
          </p:nvPr>
        </p:nvSpPr>
        <p:spPr>
          <a:xfrm>
            <a:off x="3413760" y="908685"/>
            <a:ext cx="5365750" cy="45910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45719" tIns="45719" rIns="45719" bIns="45719" numCol="1" anchor="t">
            <a:spAutoFit/>
          </a:bodyPr>
          <a:lstStyle>
            <a:lvl1pPr algn="just">
              <a:lnSpc>
                <a:spcPct val="120000"/>
              </a:lnSpc>
              <a:defRPr sz="1600" b="1">
                <a:solidFill>
                  <a:srgbClr val="40404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altLang="zh-CN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FLM PON testing Sample: </a:t>
            </a:r>
            <a:r>
              <a:rPr lang="en-US" altLang="zh-CN" sz="200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One ratio splitter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光维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6902" y="116034"/>
            <a:ext cx="1112520" cy="6985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91135" y="1052830"/>
            <a:ext cx="1164653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kumimoji="1" 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FHO5000-T40F/T43F/T45F PRO added </a:t>
            </a:r>
            <a:r>
              <a:rPr kumimoji="1" lang="en-US" sz="1600" b="1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built-in optical fiber</a:t>
            </a:r>
            <a:r>
              <a:rPr kumimoji="1" 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(about 30m) which enable it can test splitter directly without connecting launch cable</a:t>
            </a:r>
          </a:p>
        </p:txBody>
      </p:sp>
      <p:pic>
        <p:nvPicPr>
          <p:cNvPr id="3" name="图片 2" descr="FLMScreen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703070" y="1772920"/>
            <a:ext cx="7769225" cy="4662170"/>
          </a:xfrm>
          <a:prstGeom prst="rect">
            <a:avLst/>
          </a:prstGeom>
        </p:spPr>
      </p:pic>
      <p:sp>
        <p:nvSpPr>
          <p:cNvPr id="6" name="圆角矩形 5"/>
          <p:cNvSpPr/>
          <p:nvPr>
            <p:custDataLst>
              <p:tags r:id="rId2"/>
            </p:custDataLst>
          </p:nvPr>
        </p:nvSpPr>
        <p:spPr>
          <a:xfrm>
            <a:off x="246380" y="246380"/>
            <a:ext cx="4860925" cy="43751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3: FLM performance optimization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光维logo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76902" y="116034"/>
            <a:ext cx="1112520" cy="6985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07035" y="836930"/>
            <a:ext cx="10362565" cy="1845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FontTx/>
            </a:pPr>
            <a:r>
              <a:rPr kumimoji="1" 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kumimoji="1"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kumimoji="1" 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 new version added a new testing mode: 1x? When the splitting ratio of the splitter is unknown, the user can choose </a:t>
            </a:r>
            <a:r>
              <a:rPr kumimoji="1" lang="en-US" sz="1600" b="1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1x? test mode</a:t>
            </a: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kumimoji="1" 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kumimoji="1"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kumimoji="1"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launch fiber and end receiving fiber can be set</a:t>
            </a: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kumimoji="1"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kumimoji="1"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kumimoji="1"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FLM PON diagram</a:t>
            </a:r>
            <a:endParaRPr kumimoji="1" 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ClrTx/>
              <a:buSzTx/>
              <a:buFontTx/>
            </a:pPr>
            <a:endParaRPr b="1">
              <a:solidFill>
                <a:srgbClr val="0000FF"/>
              </a:solidFill>
              <a:highlight>
                <a:srgbClr val="FFFF00"/>
              </a:highligh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" name="圆角矩形 7"/>
          <p:cNvSpPr/>
          <p:nvPr>
            <p:custDataLst>
              <p:tags r:id="rId1"/>
            </p:custDataLst>
          </p:nvPr>
        </p:nvSpPr>
        <p:spPr>
          <a:xfrm>
            <a:off x="263525" y="260985"/>
            <a:ext cx="4860925" cy="43751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3: FLM performance optimization</a:t>
            </a:r>
          </a:p>
        </p:txBody>
      </p:sp>
      <p:pic>
        <p:nvPicPr>
          <p:cNvPr id="2" name="图片 1" descr="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25" y="2493010"/>
            <a:ext cx="5843905" cy="3506470"/>
          </a:xfrm>
          <a:prstGeom prst="rect">
            <a:avLst/>
          </a:prstGeom>
        </p:spPr>
      </p:pic>
      <p:pic>
        <p:nvPicPr>
          <p:cNvPr id="4" name="图片 3" descr="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51855" y="1341120"/>
            <a:ext cx="5805805" cy="3483610"/>
          </a:xfrm>
          <a:prstGeom prst="rect">
            <a:avLst/>
          </a:prstGeom>
        </p:spPr>
      </p:pic>
      <p:sp>
        <p:nvSpPr>
          <p:cNvPr id="9" name="标题文字添加"/>
          <p:cNvSpPr/>
          <p:nvPr>
            <p:custDataLst>
              <p:tags r:id="rId2"/>
            </p:custDataLst>
          </p:nvPr>
        </p:nvSpPr>
        <p:spPr>
          <a:xfrm>
            <a:off x="839470" y="6227445"/>
            <a:ext cx="2751455" cy="4222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45719" tIns="45719" rIns="45719" bIns="45719" numCol="1" anchor="t">
            <a:spAutoFit/>
          </a:bodyPr>
          <a:lstStyle>
            <a:lvl1pPr algn="just">
              <a:lnSpc>
                <a:spcPct val="120000"/>
              </a:lnSpc>
              <a:defRPr sz="1600" b="1">
                <a:solidFill>
                  <a:srgbClr val="40404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altLang="zh-CN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FLM Setting Interface</a:t>
            </a:r>
          </a:p>
        </p:txBody>
      </p:sp>
      <p:sp>
        <p:nvSpPr>
          <p:cNvPr id="6" name="标题文字添加"/>
          <p:cNvSpPr/>
          <p:nvPr>
            <p:custDataLst>
              <p:tags r:id="rId3"/>
            </p:custDataLst>
          </p:nvPr>
        </p:nvSpPr>
        <p:spPr>
          <a:xfrm>
            <a:off x="6816090" y="4941570"/>
            <a:ext cx="3813175" cy="17506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45719" tIns="45719" rIns="45719" bIns="45719" numCol="1" anchor="t">
            <a:spAutoFit/>
          </a:bodyPr>
          <a:lstStyle>
            <a:lvl1pPr algn="just">
              <a:lnSpc>
                <a:spcPct val="120000"/>
              </a:lnSpc>
              <a:defRPr sz="1600" b="1">
                <a:solidFill>
                  <a:srgbClr val="40404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altLang="zh-CN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Some new function</a:t>
            </a:r>
          </a:p>
          <a:p>
            <a:r>
              <a:rPr lang="en-US" altLang="zh-CN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1: Generate FLM PDF report</a:t>
            </a:r>
          </a:p>
          <a:p>
            <a:r>
              <a:rPr lang="en-US" altLang="zh-CN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2: Print screen as bmp format</a:t>
            </a:r>
          </a:p>
          <a:p>
            <a:r>
              <a:rPr lang="en-US" altLang="zh-CN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3: Modify wrong fiber event</a:t>
            </a:r>
          </a:p>
          <a:p>
            <a:r>
              <a:rPr lang="en-US" altLang="zh-CN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4: Convert to OTDR trace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光维logo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76902" y="116034"/>
            <a:ext cx="1112520" cy="698500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>
            <a:off x="335280" y="332740"/>
            <a:ext cx="2364105" cy="43751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New functions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20015" y="981075"/>
            <a:ext cx="12037695" cy="628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kumimoji="1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 OTDR curve </a:t>
            </a:r>
            <a:r>
              <a:rPr kumimoji="1" 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mode </a:t>
            </a:r>
            <a:r>
              <a:rPr kumimoji="1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and </a:t>
            </a:r>
            <a:r>
              <a:rPr kumimoji="1" 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FLM</a:t>
            </a:r>
            <a:r>
              <a:rPr kumimoji="1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test mode support the judgment of </a:t>
            </a:r>
            <a:r>
              <a:rPr kumimoji="1" sz="2000" b="1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Pass/Fail function</a:t>
            </a:r>
            <a:r>
              <a:rPr kumimoji="1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and the </a:t>
            </a:r>
            <a:r>
              <a:rPr kumimoji="1" 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FLM </a:t>
            </a:r>
            <a:r>
              <a:rPr kumimoji="1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mode also has </a:t>
            </a:r>
            <a:r>
              <a:rPr kumimoji="1" sz="2000" b="1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fault diagnosis analysis</a:t>
            </a:r>
          </a:p>
        </p:txBody>
      </p:sp>
      <p:pic>
        <p:nvPicPr>
          <p:cNvPr id="11" name="图片 11" descr="C:\Users\jinye\Desktop\FHO5000\光眼最新测试截图\FLMScreen_8+8.bmpFLMScreen_8+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6023610" y="1844993"/>
            <a:ext cx="5998845" cy="3599180"/>
          </a:xfrm>
          <a:prstGeom prst="rect">
            <a:avLst/>
          </a:prstGeom>
        </p:spPr>
      </p:pic>
      <p:sp>
        <p:nvSpPr>
          <p:cNvPr id="8" name="标题文字添加"/>
          <p:cNvSpPr/>
          <p:nvPr>
            <p:custDataLst>
              <p:tags r:id="rId1"/>
            </p:custDataLst>
          </p:nvPr>
        </p:nvSpPr>
        <p:spPr>
          <a:xfrm>
            <a:off x="1991995" y="5781675"/>
            <a:ext cx="2475230" cy="42227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spAutoFit/>
          </a:bodyPr>
          <a:lstStyle>
            <a:lvl1pPr algn="just">
              <a:lnSpc>
                <a:spcPct val="120000"/>
              </a:lnSpc>
              <a:defRPr sz="1600" b="1">
                <a:solidFill>
                  <a:srgbClr val="40404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altLang="zh-CN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OTDR trace mode</a:t>
            </a:r>
            <a:endParaRPr lang="zh-CN" altLang="en-US" sz="1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9" name="标题文字添加"/>
          <p:cNvSpPr/>
          <p:nvPr>
            <p:custDataLst>
              <p:tags r:id="rId2"/>
            </p:custDataLst>
          </p:nvPr>
        </p:nvSpPr>
        <p:spPr>
          <a:xfrm>
            <a:off x="7824470" y="5805805"/>
            <a:ext cx="2710815" cy="42227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spAutoFit/>
          </a:bodyPr>
          <a:lstStyle>
            <a:lvl1pPr algn="just">
              <a:lnSpc>
                <a:spcPct val="120000"/>
              </a:lnSpc>
              <a:defRPr sz="1600" b="1">
                <a:solidFill>
                  <a:srgbClr val="40404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altLang="zh-CN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FLM testing mode</a:t>
            </a:r>
            <a:endParaRPr lang="zh-CN" altLang="en-US" sz="1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5595" y="-152400"/>
            <a:ext cx="2409825" cy="1236345"/>
          </a:xfrm>
          <a:prstGeom prst="rect">
            <a:avLst/>
          </a:prstGeom>
        </p:spPr>
      </p:pic>
      <p:pic>
        <p:nvPicPr>
          <p:cNvPr id="3" name="图片 -2147482558" descr="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6990" y="1880870"/>
            <a:ext cx="5901690" cy="35413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光维logo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76902" y="116034"/>
            <a:ext cx="1112520" cy="698500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63525" y="908685"/>
            <a:ext cx="10704195" cy="628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kumimoji="1" 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PRO version </a:t>
            </a:r>
            <a:r>
              <a:rPr kumimoji="1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can</a:t>
            </a:r>
            <a:r>
              <a:rPr kumimoji="1" sz="2000" b="1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 directly generate OTDR PDF reports</a:t>
            </a:r>
            <a:r>
              <a:rPr kumimoji="1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and </a:t>
            </a:r>
            <a:r>
              <a:rPr kumimoji="1" lang="en-US" sz="2000" b="1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FLM</a:t>
            </a:r>
            <a:r>
              <a:rPr kumimoji="1" sz="2000" b="1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 PDF reports </a:t>
            </a:r>
            <a:r>
              <a:rPr kumimoji="1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without the need for computer software to generate reports</a:t>
            </a: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023610" y="1701165"/>
            <a:ext cx="3851275" cy="4811395"/>
          </a:xfrm>
          <a:prstGeom prst="rect">
            <a:avLst/>
          </a:prstGeom>
        </p:spPr>
      </p:pic>
      <p:graphicFrame>
        <p:nvGraphicFramePr>
          <p:cNvPr id="10" name="对象 9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0154920" y="3342005"/>
          <a:ext cx="75692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showAsIcon="1" r:id="rId11" imgW="1009650" imgH="1028700" progId="Package">
                  <p:embed/>
                </p:oleObj>
              </mc:Choice>
              <mc:Fallback>
                <p:oleObj showAsIcon="1" r:id="rId11" imgW="1009650" imgH="1028700" progId="Package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154920" y="3342005"/>
                        <a:ext cx="756920" cy="95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圆角矩形 4"/>
          <p:cNvSpPr/>
          <p:nvPr>
            <p:custDataLst>
              <p:tags r:id="rId4"/>
            </p:custDataLst>
          </p:nvPr>
        </p:nvSpPr>
        <p:spPr>
          <a:xfrm>
            <a:off x="335280" y="332740"/>
            <a:ext cx="2364105" cy="43751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New functions</a:t>
            </a: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5595" y="-152400"/>
            <a:ext cx="2409825" cy="123634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479425" y="1485265"/>
            <a:ext cx="4439920" cy="5311140"/>
          </a:xfrm>
          <a:prstGeom prst="rect">
            <a:avLst/>
          </a:prstGeom>
        </p:spPr>
      </p:pic>
      <p:graphicFrame>
        <p:nvGraphicFramePr>
          <p:cNvPr id="11" name="对象 10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944110" y="3501390"/>
          <a:ext cx="97155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showAsIcon="1" r:id="rId15" imgW="971550" imgH="952500" progId="Package">
                  <p:embed/>
                </p:oleObj>
              </mc:Choice>
              <mc:Fallback>
                <p:oleObj showAsIcon="1" r:id="rId15" imgW="971550" imgH="952500" progId="Package">
                  <p:embed/>
                  <p:pic>
                    <p:nvPicPr>
                      <p:cNvPr id="0" name="图片 1026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944110" y="3501390"/>
                        <a:ext cx="971550" cy="95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光维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6902" y="116034"/>
            <a:ext cx="1112520" cy="698500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63525" y="814705"/>
            <a:ext cx="10704195" cy="628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kumimoji="1"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FHO5000 PRO support </a:t>
            </a:r>
            <a:r>
              <a:rPr kumimoji="1" lang="en-US" altLang="zh-CN" sz="2400" b="1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bluetooth</a:t>
            </a:r>
            <a:r>
              <a:rPr kumimoji="1"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and android </a:t>
            </a:r>
            <a:r>
              <a:rPr kumimoji="1" lang="en-US" altLang="zh-CN" sz="2400" b="1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mobile phone app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rcRect t="12031" b="25987"/>
          <a:stretch>
            <a:fillRect/>
          </a:stretch>
        </p:blipFill>
        <p:spPr>
          <a:xfrm>
            <a:off x="6023610" y="1341120"/>
            <a:ext cx="4027805" cy="540258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rcRect t="20718" b="21631"/>
          <a:stretch>
            <a:fillRect/>
          </a:stretch>
        </p:blipFill>
        <p:spPr>
          <a:xfrm>
            <a:off x="911225" y="1341120"/>
            <a:ext cx="4320540" cy="5392420"/>
          </a:xfrm>
          <a:prstGeom prst="rect">
            <a:avLst/>
          </a:prstGeom>
        </p:spPr>
      </p:pic>
      <p:sp>
        <p:nvSpPr>
          <p:cNvPr id="3" name="圆角矩形 2"/>
          <p:cNvSpPr/>
          <p:nvPr>
            <p:custDataLst>
              <p:tags r:id="rId1"/>
            </p:custDataLst>
          </p:nvPr>
        </p:nvSpPr>
        <p:spPr>
          <a:xfrm>
            <a:off x="335280" y="332740"/>
            <a:ext cx="2364105" cy="43751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New functions</a:t>
            </a: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5595" y="-152400"/>
            <a:ext cx="2409825" cy="123634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光维logo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76902" y="116034"/>
            <a:ext cx="1112520" cy="698500"/>
          </a:xfrm>
          <a:prstGeom prst="rect">
            <a:avLst/>
          </a:prstGeom>
        </p:spPr>
      </p:pic>
      <p:pic>
        <p:nvPicPr>
          <p:cNvPr id="2" name="图片 1" descr="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80100" y="692785"/>
            <a:ext cx="5366385" cy="3220085"/>
          </a:xfrm>
          <a:prstGeom prst="rect">
            <a:avLst/>
          </a:prstGeom>
        </p:spPr>
      </p:pic>
      <p:pic>
        <p:nvPicPr>
          <p:cNvPr id="10" name="图片 9" descr="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9380" y="2421255"/>
            <a:ext cx="6148705" cy="3689350"/>
          </a:xfrm>
          <a:prstGeom prst="rect">
            <a:avLst/>
          </a:prstGeom>
        </p:spPr>
      </p:pic>
      <p:sp>
        <p:nvSpPr>
          <p:cNvPr id="6" name="圆角矩形 5"/>
          <p:cNvSpPr/>
          <p:nvPr>
            <p:custDataLst>
              <p:tags r:id="rId1"/>
            </p:custDataLst>
          </p:nvPr>
        </p:nvSpPr>
        <p:spPr>
          <a:xfrm>
            <a:off x="2783840" y="981075"/>
            <a:ext cx="2900045" cy="437515"/>
          </a:xfrm>
          <a:prstGeom prst="roundRect">
            <a:avLst/>
          </a:prstGeom>
          <a:solidFill>
            <a:schemeClr val="accent2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Gestures region zoom</a:t>
            </a:r>
          </a:p>
        </p:txBody>
      </p:sp>
      <p:sp>
        <p:nvSpPr>
          <p:cNvPr id="8" name="圆角矩形 7"/>
          <p:cNvSpPr/>
          <p:nvPr>
            <p:custDataLst>
              <p:tags r:id="rId2"/>
            </p:custDataLst>
          </p:nvPr>
        </p:nvSpPr>
        <p:spPr>
          <a:xfrm>
            <a:off x="1271270" y="6165215"/>
            <a:ext cx="2900045" cy="43751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Before ZOOM</a:t>
            </a:r>
          </a:p>
        </p:txBody>
      </p:sp>
      <p:sp>
        <p:nvSpPr>
          <p:cNvPr id="11" name="圆角矩形 10"/>
          <p:cNvSpPr/>
          <p:nvPr>
            <p:custDataLst>
              <p:tags r:id="rId3"/>
            </p:custDataLst>
          </p:nvPr>
        </p:nvSpPr>
        <p:spPr>
          <a:xfrm>
            <a:off x="7967980" y="4077335"/>
            <a:ext cx="2900045" cy="43751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After ZOOM</a:t>
            </a:r>
          </a:p>
        </p:txBody>
      </p:sp>
      <p:pic>
        <p:nvPicPr>
          <p:cNvPr id="13" name="图片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27985" y="-171450"/>
            <a:ext cx="2409825" cy="1236345"/>
          </a:xfrm>
          <a:prstGeom prst="rect">
            <a:avLst/>
          </a:prstGeom>
        </p:spPr>
      </p:pic>
      <p:sp>
        <p:nvSpPr>
          <p:cNvPr id="14" name="圆角矩形 13"/>
          <p:cNvSpPr/>
          <p:nvPr>
            <p:custDataLst>
              <p:tags r:id="rId5"/>
            </p:custDataLst>
          </p:nvPr>
        </p:nvSpPr>
        <p:spPr>
          <a:xfrm>
            <a:off x="335280" y="332740"/>
            <a:ext cx="2364105" cy="43751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New functions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光维logo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76902" y="116034"/>
            <a:ext cx="1112520" cy="698500"/>
          </a:xfrm>
          <a:prstGeom prst="rect">
            <a:avLst/>
          </a:prstGeom>
        </p:spPr>
      </p:pic>
      <p:pic>
        <p:nvPicPr>
          <p:cNvPr id="2" name="图片 1" descr="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1135" y="1384935"/>
            <a:ext cx="4782820" cy="2870200"/>
          </a:xfrm>
          <a:prstGeom prst="rect">
            <a:avLst/>
          </a:prstGeom>
        </p:spPr>
      </p:pic>
      <p:pic>
        <p:nvPicPr>
          <p:cNvPr id="10" name="图片 9" descr="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87620" y="876300"/>
            <a:ext cx="7004685" cy="4203065"/>
          </a:xfrm>
          <a:prstGeom prst="rect">
            <a:avLst/>
          </a:prstGeom>
        </p:spPr>
      </p:pic>
      <p:sp>
        <p:nvSpPr>
          <p:cNvPr id="11" name="圆角矩形 10"/>
          <p:cNvSpPr/>
          <p:nvPr>
            <p:custDataLst>
              <p:tags r:id="rId1"/>
            </p:custDataLst>
          </p:nvPr>
        </p:nvSpPr>
        <p:spPr>
          <a:xfrm>
            <a:off x="4872355" y="188595"/>
            <a:ext cx="2900045" cy="437515"/>
          </a:xfrm>
          <a:prstGeom prst="roundRect">
            <a:avLst/>
          </a:prstGeom>
          <a:solidFill>
            <a:schemeClr val="accent2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Launch Cable function</a:t>
            </a:r>
          </a:p>
        </p:txBody>
      </p:sp>
      <p:sp>
        <p:nvSpPr>
          <p:cNvPr id="12" name="左大括号 11"/>
          <p:cNvSpPr/>
          <p:nvPr/>
        </p:nvSpPr>
        <p:spPr>
          <a:xfrm rot="16200000">
            <a:off x="1391285" y="3669030"/>
            <a:ext cx="648335" cy="21844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19380" y="5085715"/>
            <a:ext cx="534162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1</a:t>
            </a:r>
            <a:r>
              <a:rPr lang="zh-CN" altLang="en-US"/>
              <a:t>：</a:t>
            </a:r>
            <a:r>
              <a:rPr lang="en-US" altLang="zh-CN"/>
              <a:t>Add end receiving fiber setting</a:t>
            </a:r>
          </a:p>
          <a:p>
            <a:r>
              <a:rPr lang="en-US" altLang="zh-CN"/>
              <a:t>2</a:t>
            </a:r>
            <a:r>
              <a:rPr lang="zh-CN" altLang="en-US"/>
              <a:t>：</a:t>
            </a:r>
            <a:r>
              <a:rPr lang="en-US" altLang="zh-CN"/>
              <a:t>there are </a:t>
            </a:r>
            <a:r>
              <a:rPr lang="en-US" altLang="zh-CN">
                <a:highlight>
                  <a:srgbClr val="FFFF00"/>
                </a:highlight>
              </a:rPr>
              <a:t>two mode</a:t>
            </a:r>
            <a:r>
              <a:rPr lang="en-US" altLang="zh-CN"/>
              <a:t> to set the start launch fiber and end receiving fiber</a:t>
            </a:r>
          </a:p>
          <a:p>
            <a:r>
              <a:rPr lang="en-US" altLang="zh-CN">
                <a:highlight>
                  <a:srgbClr val="FFFF00"/>
                </a:highlight>
              </a:rPr>
              <a:t>a</a:t>
            </a:r>
            <a:r>
              <a:rPr lang="zh-CN" altLang="en-US">
                <a:highlight>
                  <a:srgbClr val="FFFF00"/>
                </a:highlight>
              </a:rPr>
              <a:t>：</a:t>
            </a:r>
            <a:r>
              <a:rPr lang="en-US" altLang="zh-CN">
                <a:highlight>
                  <a:srgbClr val="FFFF00"/>
                </a:highlight>
              </a:rPr>
              <a:t> according to the pre-set fiber length</a:t>
            </a:r>
          </a:p>
          <a:p>
            <a:r>
              <a:rPr lang="en-US" altLang="zh-CN">
                <a:highlight>
                  <a:srgbClr val="FFFF00"/>
                </a:highlight>
              </a:rPr>
              <a:t>b</a:t>
            </a:r>
            <a:r>
              <a:rPr lang="zh-CN" altLang="en-US">
                <a:highlight>
                  <a:srgbClr val="FFFF00"/>
                </a:highlight>
              </a:rPr>
              <a:t>：</a:t>
            </a:r>
            <a:r>
              <a:rPr lang="en-US" altLang="zh-CN">
                <a:highlight>
                  <a:srgbClr val="FFFF00"/>
                </a:highlight>
              </a:rPr>
              <a:t>according to the event number  </a:t>
            </a:r>
          </a:p>
        </p:txBody>
      </p:sp>
      <p:sp>
        <p:nvSpPr>
          <p:cNvPr id="15" name="左大括号 14"/>
          <p:cNvSpPr/>
          <p:nvPr>
            <p:custDataLst>
              <p:tags r:id="rId2"/>
            </p:custDataLst>
          </p:nvPr>
        </p:nvSpPr>
        <p:spPr>
          <a:xfrm rot="16200000">
            <a:off x="5963920" y="2770505"/>
            <a:ext cx="2573655" cy="274002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>
            <p:custDataLst>
              <p:tags r:id="rId3"/>
            </p:custDataLst>
          </p:nvPr>
        </p:nvSpPr>
        <p:spPr>
          <a:xfrm>
            <a:off x="5520055" y="5517515"/>
            <a:ext cx="61239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t>The middle part of the green dashed line is the actual line part</a:t>
            </a:r>
            <a:endParaRPr lang="en-US" altLang="zh-CN"/>
          </a:p>
        </p:txBody>
      </p:sp>
      <p:pic>
        <p:nvPicPr>
          <p:cNvPr id="17" name="图片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5595" y="-99060"/>
            <a:ext cx="2005965" cy="1029335"/>
          </a:xfrm>
          <a:prstGeom prst="rect">
            <a:avLst/>
          </a:prstGeom>
        </p:spPr>
      </p:pic>
      <p:sp>
        <p:nvSpPr>
          <p:cNvPr id="18" name="圆角矩形 17"/>
          <p:cNvSpPr/>
          <p:nvPr>
            <p:custDataLst>
              <p:tags r:id="rId5"/>
            </p:custDataLst>
          </p:nvPr>
        </p:nvSpPr>
        <p:spPr>
          <a:xfrm>
            <a:off x="335280" y="332740"/>
            <a:ext cx="2364105" cy="43751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New functions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光维logo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76902" y="116034"/>
            <a:ext cx="1112520" cy="698500"/>
          </a:xfrm>
          <a:prstGeom prst="rect">
            <a:avLst/>
          </a:prstGeom>
        </p:spPr>
      </p:pic>
      <p:sp>
        <p:nvSpPr>
          <p:cNvPr id="6" name="圆角矩形 5"/>
          <p:cNvSpPr/>
          <p:nvPr>
            <p:custDataLst>
              <p:tags r:id="rId1"/>
            </p:custDataLst>
          </p:nvPr>
        </p:nvSpPr>
        <p:spPr>
          <a:xfrm>
            <a:off x="3608070" y="332740"/>
            <a:ext cx="5914390" cy="437515"/>
          </a:xfrm>
          <a:prstGeom prst="roundRect">
            <a:avLst/>
          </a:prstGeom>
          <a:solidFill>
            <a:schemeClr val="accent2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Conversion of OTDR trace and Fiber link map</a:t>
            </a:r>
          </a:p>
        </p:txBody>
      </p:sp>
      <p:pic>
        <p:nvPicPr>
          <p:cNvPr id="3" name="图片 11" descr="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63525" y="1557020"/>
            <a:ext cx="5679440" cy="3408045"/>
          </a:xfrm>
          <a:prstGeom prst="rect">
            <a:avLst/>
          </a:prstGeom>
        </p:spPr>
      </p:pic>
      <p:pic>
        <p:nvPicPr>
          <p:cNvPr id="12" name="图片 12" descr="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167755" y="1557020"/>
            <a:ext cx="5796280" cy="3478530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4295775" y="4293235"/>
            <a:ext cx="973455" cy="407035"/>
          </a:xfrm>
          <a:prstGeom prst="roundRect">
            <a:avLst/>
          </a:prstGeom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手杖形箭头 12"/>
          <p:cNvSpPr/>
          <p:nvPr/>
        </p:nvSpPr>
        <p:spPr>
          <a:xfrm rot="10800000" flipH="1">
            <a:off x="4584065" y="4725670"/>
            <a:ext cx="4938395" cy="655955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75000"/>
            </a:avLst>
          </a:prstGeom>
          <a:ln w="6350"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423795" y="5607685"/>
            <a:ext cx="919988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/>
              <a:t>1: </a:t>
            </a:r>
            <a:r>
              <a:rPr sz="2400"/>
              <a:t>On the FLM testing interface, click </a:t>
            </a:r>
            <a:r>
              <a:rPr sz="2400">
                <a:highlight>
                  <a:srgbClr val="FFFF00"/>
                </a:highlight>
              </a:rPr>
              <a:t>trace</a:t>
            </a:r>
            <a:r>
              <a:rPr sz="2400"/>
              <a:t> to open the </a:t>
            </a:r>
            <a:r>
              <a:rPr lang="en-US" sz="2400"/>
              <a:t>OTDR trace</a:t>
            </a:r>
            <a:endParaRPr sz="2400"/>
          </a:p>
          <a:p>
            <a:r>
              <a:rPr lang="en-US" sz="2400"/>
              <a:t>2: </a:t>
            </a:r>
            <a:r>
              <a:rPr lang="en-US" sz="2400">
                <a:highlight>
                  <a:srgbClr val="FFFF00"/>
                </a:highlight>
              </a:rPr>
              <a:t>OTDR trace</a:t>
            </a:r>
            <a:r>
              <a:rPr lang="en-US" sz="2400"/>
              <a:t> and </a:t>
            </a:r>
            <a:r>
              <a:rPr lang="en-US" sz="2400">
                <a:highlight>
                  <a:srgbClr val="FFFF00"/>
                </a:highlight>
              </a:rPr>
              <a:t>event map</a:t>
            </a:r>
            <a:r>
              <a:rPr lang="en-US" sz="2400"/>
              <a:t> can displayed on the same screen together</a:t>
            </a:r>
          </a:p>
        </p:txBody>
      </p:sp>
      <p:sp>
        <p:nvSpPr>
          <p:cNvPr id="18" name="圆角矩形 17"/>
          <p:cNvSpPr/>
          <p:nvPr>
            <p:custDataLst>
              <p:tags r:id="rId4"/>
            </p:custDataLst>
          </p:nvPr>
        </p:nvSpPr>
        <p:spPr>
          <a:xfrm>
            <a:off x="335280" y="332740"/>
            <a:ext cx="2364105" cy="43751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New functions</a:t>
            </a:r>
          </a:p>
        </p:txBody>
      </p:sp>
      <p:pic>
        <p:nvPicPr>
          <p:cNvPr id="15" name="图片 1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715" y="476885"/>
            <a:ext cx="2409825" cy="123634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光维logo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76902" y="116034"/>
            <a:ext cx="1112520" cy="698500"/>
          </a:xfrm>
          <a:prstGeom prst="rect">
            <a:avLst/>
          </a:prstGeom>
        </p:spPr>
      </p:pic>
      <p:sp>
        <p:nvSpPr>
          <p:cNvPr id="6" name="圆角矩形 5"/>
          <p:cNvSpPr/>
          <p:nvPr>
            <p:custDataLst>
              <p:tags r:id="rId1"/>
            </p:custDataLst>
          </p:nvPr>
        </p:nvSpPr>
        <p:spPr>
          <a:xfrm>
            <a:off x="3719830" y="90805"/>
            <a:ext cx="5678170" cy="437515"/>
          </a:xfrm>
          <a:prstGeom prst="roundRect">
            <a:avLst/>
          </a:prstGeom>
          <a:solidFill>
            <a:schemeClr val="accent2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Modify wrong event type in OTDR trace mode</a:t>
            </a:r>
          </a:p>
        </p:txBody>
      </p:sp>
      <p:pic>
        <p:nvPicPr>
          <p:cNvPr id="5" name="图片 5" descr="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19380" y="621030"/>
            <a:ext cx="5215255" cy="3129280"/>
          </a:xfrm>
          <a:prstGeom prst="rect">
            <a:avLst/>
          </a:prstGeom>
        </p:spPr>
      </p:pic>
      <p:pic>
        <p:nvPicPr>
          <p:cNvPr id="3" name="图片 6" descr="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6096000" y="620395"/>
            <a:ext cx="5216525" cy="3129915"/>
          </a:xfrm>
          <a:prstGeom prst="rect">
            <a:avLst/>
          </a:prstGeom>
        </p:spPr>
      </p:pic>
      <p:pic>
        <p:nvPicPr>
          <p:cNvPr id="4" name="图片 7" descr="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911225" y="3986530"/>
            <a:ext cx="4636770" cy="278193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386830" y="4796790"/>
            <a:ext cx="440626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/>
              <a:t>Sometimes the reflection of APC connections is very low, and OTDR may think it is a fusion point</a:t>
            </a:r>
            <a:r>
              <a:rPr lang="en-US" altLang="zh-CN"/>
              <a:t> as non-reflection event.</a:t>
            </a:r>
          </a:p>
        </p:txBody>
      </p:sp>
      <p:sp>
        <p:nvSpPr>
          <p:cNvPr id="12" name="右箭头 11"/>
          <p:cNvSpPr/>
          <p:nvPr/>
        </p:nvSpPr>
        <p:spPr>
          <a:xfrm>
            <a:off x="5304155" y="2132965"/>
            <a:ext cx="979170" cy="48577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右箭头 12"/>
          <p:cNvSpPr/>
          <p:nvPr>
            <p:custDataLst>
              <p:tags r:id="rId5"/>
            </p:custDataLst>
          </p:nvPr>
        </p:nvSpPr>
        <p:spPr>
          <a:xfrm rot="8220000">
            <a:off x="5481955" y="4169410"/>
            <a:ext cx="1517650" cy="485775"/>
          </a:xfrm>
          <a:prstGeom prst="rightArrow">
            <a:avLst>
              <a:gd name="adj1" fmla="val 44295"/>
              <a:gd name="adj2" fmla="val 50000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695325" y="2348865"/>
            <a:ext cx="1080135" cy="936625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>
            <p:custDataLst>
              <p:tags r:id="rId6"/>
            </p:custDataLst>
          </p:nvPr>
        </p:nvSpPr>
        <p:spPr>
          <a:xfrm>
            <a:off x="1343660" y="5373370"/>
            <a:ext cx="1080135" cy="936625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圆角矩形 17"/>
          <p:cNvSpPr/>
          <p:nvPr>
            <p:custDataLst>
              <p:tags r:id="rId7"/>
            </p:custDataLst>
          </p:nvPr>
        </p:nvSpPr>
        <p:spPr>
          <a:xfrm>
            <a:off x="191135" y="90805"/>
            <a:ext cx="2364105" cy="43751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New functions</a:t>
            </a:r>
          </a:p>
        </p:txBody>
      </p:sp>
      <p:pic>
        <p:nvPicPr>
          <p:cNvPr id="16" name="图片 1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5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9695" y="45085"/>
            <a:ext cx="1080135" cy="55435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光维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6902" y="116034"/>
            <a:ext cx="1112520" cy="698500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>
            <a:off x="335280" y="332740"/>
            <a:ext cx="5033645" cy="43751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：Dynamic 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range 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improvement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62890" y="1052830"/>
            <a:ext cx="11499850" cy="628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kumimoji="1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Based on the improvement of hardware circuits and APD circuits, the dynamic</a:t>
            </a:r>
            <a:r>
              <a:rPr kumimoji="1"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range</a:t>
            </a:r>
            <a:r>
              <a:rPr kumimoji="1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performance of (3ns-20us) has been comprehensively improved, especially with significant improvement in small and medium pulse width dynamics. (</a:t>
            </a:r>
            <a:r>
              <a:rPr kumimoji="1"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for example: OTDR can have </a:t>
            </a:r>
            <a:r>
              <a:rPr kumimoji="1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7dB dynamic even at 3ns)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770" y="1873885"/>
            <a:ext cx="5885815" cy="375856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7755" y="1873885"/>
            <a:ext cx="5918835" cy="3778885"/>
          </a:xfrm>
          <a:prstGeom prst="rect">
            <a:avLst/>
          </a:prstGeom>
        </p:spPr>
      </p:pic>
      <p:sp>
        <p:nvSpPr>
          <p:cNvPr id="892" name="标题文字添加"/>
          <p:cNvSpPr/>
          <p:nvPr/>
        </p:nvSpPr>
        <p:spPr>
          <a:xfrm>
            <a:off x="2207895" y="5949315"/>
            <a:ext cx="2400300" cy="42227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spAutoFit/>
          </a:bodyPr>
          <a:lstStyle>
            <a:lvl1pPr algn="just">
              <a:lnSpc>
                <a:spcPct val="120000"/>
              </a:lnSpc>
              <a:defRPr sz="1600" b="1">
                <a:solidFill>
                  <a:srgbClr val="40404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altLang="zh-CN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old version at 3ns</a:t>
            </a:r>
          </a:p>
        </p:txBody>
      </p:sp>
      <p:sp>
        <p:nvSpPr>
          <p:cNvPr id="3" name="标题文字添加"/>
          <p:cNvSpPr/>
          <p:nvPr>
            <p:custDataLst>
              <p:tags r:id="rId1"/>
            </p:custDataLst>
          </p:nvPr>
        </p:nvSpPr>
        <p:spPr>
          <a:xfrm>
            <a:off x="7392670" y="6021705"/>
            <a:ext cx="2400300" cy="42227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spAutoFit/>
          </a:bodyPr>
          <a:lstStyle>
            <a:lvl1pPr algn="just">
              <a:lnSpc>
                <a:spcPct val="120000"/>
              </a:lnSpc>
              <a:defRPr sz="1600" b="1">
                <a:solidFill>
                  <a:srgbClr val="40404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altLang="zh-CN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new version at 3ns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光维logo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76902" y="116034"/>
            <a:ext cx="1112520" cy="698500"/>
          </a:xfrm>
          <a:prstGeom prst="rect">
            <a:avLst/>
          </a:prstGeom>
        </p:spPr>
      </p:pic>
      <p:sp>
        <p:nvSpPr>
          <p:cNvPr id="6" name="圆角矩形 5"/>
          <p:cNvSpPr/>
          <p:nvPr>
            <p:custDataLst>
              <p:tags r:id="rId1"/>
            </p:custDataLst>
          </p:nvPr>
        </p:nvSpPr>
        <p:spPr>
          <a:xfrm>
            <a:off x="4008120" y="116205"/>
            <a:ext cx="5911850" cy="437515"/>
          </a:xfrm>
          <a:prstGeom prst="roundRect">
            <a:avLst/>
          </a:prstGeom>
          <a:solidFill>
            <a:schemeClr val="accent2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Modify wrong event type in FLM test mode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386830" y="4796790"/>
            <a:ext cx="440626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/>
              <a:t>Sometimes the reflection of APC connections is very low, and OTDR may think it is a fusion point</a:t>
            </a:r>
            <a:r>
              <a:rPr lang="en-US" altLang="zh-CN"/>
              <a:t> as non-reflection event.</a:t>
            </a:r>
          </a:p>
        </p:txBody>
      </p:sp>
      <p:sp>
        <p:nvSpPr>
          <p:cNvPr id="12" name="右箭头 11"/>
          <p:cNvSpPr/>
          <p:nvPr/>
        </p:nvSpPr>
        <p:spPr>
          <a:xfrm>
            <a:off x="5177790" y="2057400"/>
            <a:ext cx="979170" cy="48577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右箭头 12"/>
          <p:cNvSpPr/>
          <p:nvPr>
            <p:custDataLst>
              <p:tags r:id="rId2"/>
            </p:custDataLst>
          </p:nvPr>
        </p:nvSpPr>
        <p:spPr>
          <a:xfrm rot="8220000">
            <a:off x="5049520" y="4601210"/>
            <a:ext cx="1517650" cy="485775"/>
          </a:xfrm>
          <a:prstGeom prst="rightArrow">
            <a:avLst>
              <a:gd name="adj1" fmla="val 44295"/>
              <a:gd name="adj2" fmla="val 50000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3" descr="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19380" y="692785"/>
            <a:ext cx="5012055" cy="3007995"/>
          </a:xfrm>
          <a:prstGeom prst="rect">
            <a:avLst/>
          </a:prstGeom>
        </p:spPr>
      </p:pic>
      <p:pic>
        <p:nvPicPr>
          <p:cNvPr id="8" name="图片 15" descr="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6240145" y="731520"/>
            <a:ext cx="5398135" cy="3239770"/>
          </a:xfrm>
          <a:prstGeom prst="rect">
            <a:avLst/>
          </a:prstGeom>
        </p:spPr>
      </p:pic>
      <p:pic>
        <p:nvPicPr>
          <p:cNvPr id="10" name="图片 14" descr="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91135" y="3839210"/>
            <a:ext cx="4921250" cy="2953385"/>
          </a:xfrm>
          <a:prstGeom prst="rect">
            <a:avLst/>
          </a:prstGeom>
        </p:spPr>
      </p:pic>
      <p:sp>
        <p:nvSpPr>
          <p:cNvPr id="11" name="椭圆 10"/>
          <p:cNvSpPr/>
          <p:nvPr/>
        </p:nvSpPr>
        <p:spPr>
          <a:xfrm>
            <a:off x="2135505" y="1196975"/>
            <a:ext cx="864235" cy="72009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>
            <p:custDataLst>
              <p:tags r:id="rId6"/>
            </p:custDataLst>
          </p:nvPr>
        </p:nvSpPr>
        <p:spPr>
          <a:xfrm>
            <a:off x="2135505" y="4365625"/>
            <a:ext cx="864235" cy="72009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圆角矩形 17"/>
          <p:cNvSpPr/>
          <p:nvPr>
            <p:custDataLst>
              <p:tags r:id="rId7"/>
            </p:custDataLst>
          </p:nvPr>
        </p:nvSpPr>
        <p:spPr>
          <a:xfrm>
            <a:off x="191135" y="90805"/>
            <a:ext cx="2364105" cy="43751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New functions</a:t>
            </a:r>
          </a:p>
        </p:txBody>
      </p:sp>
      <p:pic>
        <p:nvPicPr>
          <p:cNvPr id="17" name="图片 1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5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9695" y="-31115"/>
            <a:ext cx="1368425" cy="70231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光维logo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76902" y="116034"/>
            <a:ext cx="1112520" cy="698500"/>
          </a:xfrm>
          <a:prstGeom prst="rect">
            <a:avLst/>
          </a:prstGeom>
        </p:spPr>
      </p:pic>
      <p:sp>
        <p:nvSpPr>
          <p:cNvPr id="9" name="圆角矩形 8"/>
          <p:cNvSpPr/>
          <p:nvPr>
            <p:custDataLst>
              <p:tags r:id="rId1"/>
            </p:custDataLst>
          </p:nvPr>
        </p:nvSpPr>
        <p:spPr>
          <a:xfrm>
            <a:off x="335280" y="332740"/>
            <a:ext cx="2364105" cy="43751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New functions</a:t>
            </a:r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5595" y="-152400"/>
            <a:ext cx="2409825" cy="1236345"/>
          </a:xfrm>
          <a:prstGeom prst="rect">
            <a:avLst/>
          </a:prstGeom>
        </p:spPr>
      </p:pic>
      <p:sp>
        <p:nvSpPr>
          <p:cNvPr id="13" name="圆角矩形 12"/>
          <p:cNvSpPr/>
          <p:nvPr>
            <p:custDataLst>
              <p:tags r:id="rId3"/>
            </p:custDataLst>
          </p:nvPr>
        </p:nvSpPr>
        <p:spPr>
          <a:xfrm>
            <a:off x="5591810" y="377190"/>
            <a:ext cx="3971925" cy="437515"/>
          </a:xfrm>
          <a:prstGeom prst="roundRect">
            <a:avLst/>
          </a:prstGeom>
          <a:solidFill>
            <a:schemeClr val="accent2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zh-CN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/>
            <a:r>
              <a:rPr kumimoji="1"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Bidirectional analysis function</a:t>
            </a:r>
            <a:endParaRPr kumimoji="1"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 descr="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625" y="1485265"/>
            <a:ext cx="5953125" cy="3572510"/>
          </a:xfrm>
          <a:prstGeom prst="rect">
            <a:avLst/>
          </a:prstGeom>
        </p:spPr>
      </p:pic>
      <p:pic>
        <p:nvPicPr>
          <p:cNvPr id="15" name="图片 14" descr="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68390" y="1485265"/>
            <a:ext cx="5954395" cy="3573145"/>
          </a:xfrm>
          <a:prstGeom prst="rect">
            <a:avLst/>
          </a:prstGeom>
        </p:spPr>
      </p:pic>
      <p:sp>
        <p:nvSpPr>
          <p:cNvPr id="16" name="手杖形箭头 15"/>
          <p:cNvSpPr/>
          <p:nvPr>
            <p:custDataLst>
              <p:tags r:id="rId4"/>
            </p:custDataLst>
          </p:nvPr>
        </p:nvSpPr>
        <p:spPr>
          <a:xfrm rot="10800000" flipH="1">
            <a:off x="5591810" y="4653280"/>
            <a:ext cx="2860675" cy="655955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67182"/>
            </a:avLst>
          </a:prstGeom>
          <a:ln w="6350"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7" name="椭圆 16"/>
          <p:cNvSpPr/>
          <p:nvPr>
            <p:custDataLst>
              <p:tags r:id="rId5"/>
            </p:custDataLst>
          </p:nvPr>
        </p:nvSpPr>
        <p:spPr>
          <a:xfrm>
            <a:off x="5188585" y="4065905"/>
            <a:ext cx="929640" cy="521335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2423795" y="5517515"/>
            <a:ext cx="654240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/>
              <a:t>Load the measurement results of a </a:t>
            </a:r>
            <a:r>
              <a:rPr lang="en-US" altLang="zh-CN"/>
              <a:t>fiber </a:t>
            </a:r>
            <a:r>
              <a:rPr lang="zh-CN" altLang="en-US"/>
              <a:t>link from both directions and perform analysis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光维logo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76902" y="116034"/>
            <a:ext cx="1112520" cy="698500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12140" y="908685"/>
            <a:ext cx="10619740" cy="628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kumimoji="1"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OLS PART</a:t>
            </a:r>
            <a:r>
              <a:rPr kumimoji="1"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kumimoji="1"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The laser source has added a </a:t>
            </a:r>
            <a:r>
              <a:rPr kumimoji="1" lang="en-US" altLang="zh-CN" sz="2000" b="1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modulation frequency output</a:t>
            </a:r>
            <a:r>
              <a:rPr kumimoji="1"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mode</a:t>
            </a:r>
          </a:p>
        </p:txBody>
      </p:sp>
      <p:pic>
        <p:nvPicPr>
          <p:cNvPr id="3" name="图片 -2147482578" descr="频率切换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127760" y="1485265"/>
            <a:ext cx="8525510" cy="51130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圆角矩形 8"/>
          <p:cNvSpPr/>
          <p:nvPr>
            <p:custDataLst>
              <p:tags r:id="rId2"/>
            </p:custDataLst>
          </p:nvPr>
        </p:nvSpPr>
        <p:spPr>
          <a:xfrm>
            <a:off x="335280" y="332740"/>
            <a:ext cx="2364105" cy="43751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New functions</a:t>
            </a:r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5595" y="-152400"/>
            <a:ext cx="2409825" cy="123634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光维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6902" y="116034"/>
            <a:ext cx="1112520" cy="698500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>
            <a:off x="335280" y="332740"/>
            <a:ext cx="1796415" cy="43751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5: others</a:t>
            </a:r>
          </a:p>
        </p:txBody>
      </p:sp>
      <p:pic>
        <p:nvPicPr>
          <p:cNvPr id="14" name="图片 13" descr="FHO5000 to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2140" y="1485265"/>
            <a:ext cx="6962140" cy="2837180"/>
          </a:xfrm>
          <a:prstGeom prst="rect">
            <a:avLst/>
          </a:prstGeom>
        </p:spPr>
      </p:pic>
      <p:sp>
        <p:nvSpPr>
          <p:cNvPr id="15" name="标题文字添加"/>
          <p:cNvSpPr/>
          <p:nvPr>
            <p:custDataLst>
              <p:tags r:id="rId1"/>
            </p:custDataLst>
          </p:nvPr>
        </p:nvSpPr>
        <p:spPr>
          <a:xfrm>
            <a:off x="1991360" y="4725670"/>
            <a:ext cx="9153525" cy="14185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45719" tIns="45719" rIns="45719" bIns="45719" numCol="1" anchor="t">
            <a:spAutoFit/>
          </a:bodyPr>
          <a:lstStyle>
            <a:lvl1pPr algn="just">
              <a:lnSpc>
                <a:spcPct val="120000"/>
              </a:lnSpc>
              <a:defRPr sz="1600" b="1">
                <a:solidFill>
                  <a:srgbClr val="40404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Change of optical port sequence</a:t>
            </a:r>
          </a:p>
          <a:p>
            <a:r>
              <a:rPr lang="en-US" altLang="zh-CN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from left to right</a:t>
            </a:r>
          </a:p>
          <a:p>
            <a:r>
              <a:rPr lang="en-US" altLang="zh-CN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optical 1310/1550nm port--VFL--OPM-- optical 1625nm port with filter</a:t>
            </a:r>
          </a:p>
          <a:p>
            <a:r>
              <a:rPr lang="en-US" altLang="zh-CN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                                                                     MM 850nm/1300nm port 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900584" y="3068184"/>
            <a:ext cx="4050793" cy="175323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Thanks</a:t>
            </a:r>
          </a:p>
          <a:p>
            <a:pPr algn="ctr"/>
            <a:r>
              <a:rPr lang="en-US" altLang="zh-CN" sz="28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Let’s go in the </a:t>
            </a:r>
            <a:r>
              <a:rPr lang="en-US" altLang="zh-CN" sz="2800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Grandway</a:t>
            </a:r>
            <a:r>
              <a:rPr lang="en-US" altLang="zh-CN" sz="28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!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7643" y="3944801"/>
            <a:ext cx="688521" cy="826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光维logo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76902" y="116034"/>
            <a:ext cx="1112520" cy="698500"/>
          </a:xfrm>
          <a:prstGeom prst="rect">
            <a:avLst/>
          </a:prstGeom>
        </p:spPr>
      </p:pic>
      <p:pic>
        <p:nvPicPr>
          <p:cNvPr id="3" name="图片 2" descr="file16250004_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1557020"/>
            <a:ext cx="5877560" cy="37534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380" y="1557020"/>
            <a:ext cx="5920105" cy="3780155"/>
          </a:xfrm>
          <a:prstGeom prst="rect">
            <a:avLst/>
          </a:prstGeom>
        </p:spPr>
      </p:pic>
      <p:sp>
        <p:nvSpPr>
          <p:cNvPr id="5" name="标题文字添加"/>
          <p:cNvSpPr/>
          <p:nvPr>
            <p:custDataLst>
              <p:tags r:id="rId1"/>
            </p:custDataLst>
          </p:nvPr>
        </p:nvSpPr>
        <p:spPr>
          <a:xfrm>
            <a:off x="2207895" y="5949315"/>
            <a:ext cx="2400300" cy="42227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spAutoFit/>
          </a:bodyPr>
          <a:lstStyle>
            <a:lvl1pPr algn="just">
              <a:lnSpc>
                <a:spcPct val="120000"/>
              </a:lnSpc>
              <a:defRPr sz="1600" b="1">
                <a:solidFill>
                  <a:srgbClr val="40404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altLang="zh-CN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old version at 10ns</a:t>
            </a:r>
          </a:p>
        </p:txBody>
      </p:sp>
      <p:sp>
        <p:nvSpPr>
          <p:cNvPr id="8" name="标题文字添加"/>
          <p:cNvSpPr/>
          <p:nvPr>
            <p:custDataLst>
              <p:tags r:id="rId2"/>
            </p:custDataLst>
          </p:nvPr>
        </p:nvSpPr>
        <p:spPr>
          <a:xfrm>
            <a:off x="7392035" y="5949315"/>
            <a:ext cx="2400300" cy="42227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spAutoFit/>
          </a:bodyPr>
          <a:lstStyle>
            <a:lvl1pPr algn="just">
              <a:lnSpc>
                <a:spcPct val="120000"/>
              </a:lnSpc>
              <a:defRPr sz="1600" b="1">
                <a:solidFill>
                  <a:srgbClr val="40404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altLang="zh-CN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new version at 10ns</a:t>
            </a:r>
          </a:p>
        </p:txBody>
      </p:sp>
      <p:sp>
        <p:nvSpPr>
          <p:cNvPr id="9" name="圆角矩形 8"/>
          <p:cNvSpPr/>
          <p:nvPr>
            <p:custDataLst>
              <p:tags r:id="rId3"/>
            </p:custDataLst>
          </p:nvPr>
        </p:nvSpPr>
        <p:spPr>
          <a:xfrm>
            <a:off x="335280" y="332740"/>
            <a:ext cx="5033645" cy="43751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：Dynamic 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range 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improvement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光维logo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76902" y="116034"/>
            <a:ext cx="1112520" cy="698500"/>
          </a:xfrm>
          <a:prstGeom prst="rect">
            <a:avLst/>
          </a:prstGeom>
        </p:spPr>
      </p:pic>
      <p:pic>
        <p:nvPicPr>
          <p:cNvPr id="8" name="图片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25" y="1844675"/>
            <a:ext cx="5939155" cy="3580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图片 11" descr="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058535" y="1831975"/>
            <a:ext cx="6035675" cy="3621405"/>
          </a:xfrm>
          <a:prstGeom prst="rect">
            <a:avLst/>
          </a:prstGeom>
        </p:spPr>
      </p:pic>
      <p:sp>
        <p:nvSpPr>
          <p:cNvPr id="9" name="圆角矩形 8"/>
          <p:cNvSpPr/>
          <p:nvPr>
            <p:custDataLst>
              <p:tags r:id="rId2"/>
            </p:custDataLst>
          </p:nvPr>
        </p:nvSpPr>
        <p:spPr>
          <a:xfrm>
            <a:off x="342265" y="405130"/>
            <a:ext cx="5033645" cy="43751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：Dynamic 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range 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improvement</a:t>
            </a:r>
          </a:p>
        </p:txBody>
      </p:sp>
      <p:sp>
        <p:nvSpPr>
          <p:cNvPr id="5" name="标题文字添加"/>
          <p:cNvSpPr/>
          <p:nvPr>
            <p:custDataLst>
              <p:tags r:id="rId3"/>
            </p:custDataLst>
          </p:nvPr>
        </p:nvSpPr>
        <p:spPr>
          <a:xfrm>
            <a:off x="2207895" y="5949315"/>
            <a:ext cx="2400300" cy="42227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spAutoFit/>
          </a:bodyPr>
          <a:lstStyle>
            <a:lvl1pPr algn="just">
              <a:lnSpc>
                <a:spcPct val="120000"/>
              </a:lnSpc>
              <a:defRPr sz="1600" b="1">
                <a:solidFill>
                  <a:srgbClr val="40404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altLang="zh-CN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old version at 1us</a:t>
            </a:r>
          </a:p>
        </p:txBody>
      </p:sp>
      <p:sp>
        <p:nvSpPr>
          <p:cNvPr id="3" name="标题文字添加"/>
          <p:cNvSpPr/>
          <p:nvPr>
            <p:custDataLst>
              <p:tags r:id="rId4"/>
            </p:custDataLst>
          </p:nvPr>
        </p:nvSpPr>
        <p:spPr>
          <a:xfrm>
            <a:off x="7392670" y="5949315"/>
            <a:ext cx="2806065" cy="42227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spAutoFit/>
          </a:bodyPr>
          <a:lstStyle>
            <a:lvl1pPr algn="just">
              <a:lnSpc>
                <a:spcPct val="120000"/>
              </a:lnSpc>
              <a:defRPr sz="1600" b="1">
                <a:solidFill>
                  <a:srgbClr val="40404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altLang="zh-CN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new version at 500ns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089785" y="87566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光维logo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76902" y="116034"/>
            <a:ext cx="1112520" cy="6985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5280" y="3861435"/>
            <a:ext cx="8978265" cy="29470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rcRect t="6315"/>
          <a:stretch>
            <a:fillRect/>
          </a:stretch>
        </p:blipFill>
        <p:spPr>
          <a:xfrm>
            <a:off x="325755" y="836930"/>
            <a:ext cx="8852535" cy="3202940"/>
          </a:xfrm>
          <a:prstGeom prst="rect">
            <a:avLst/>
          </a:prstGeom>
        </p:spPr>
      </p:pic>
      <p:sp>
        <p:nvSpPr>
          <p:cNvPr id="9" name="圆角矩形 8"/>
          <p:cNvSpPr/>
          <p:nvPr>
            <p:custDataLst>
              <p:tags r:id="rId2"/>
            </p:custDataLst>
          </p:nvPr>
        </p:nvSpPr>
        <p:spPr>
          <a:xfrm>
            <a:off x="407035" y="188595"/>
            <a:ext cx="5033645" cy="43751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：Dynamic 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range 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improvement</a:t>
            </a:r>
          </a:p>
        </p:txBody>
      </p:sp>
      <p:sp>
        <p:nvSpPr>
          <p:cNvPr id="5" name="标题文字添加"/>
          <p:cNvSpPr/>
          <p:nvPr>
            <p:custDataLst>
              <p:tags r:id="rId3"/>
            </p:custDataLst>
          </p:nvPr>
        </p:nvSpPr>
        <p:spPr>
          <a:xfrm>
            <a:off x="9336405" y="2132965"/>
            <a:ext cx="2400300" cy="42227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spAutoFit/>
          </a:bodyPr>
          <a:lstStyle>
            <a:lvl1pPr algn="just">
              <a:lnSpc>
                <a:spcPct val="120000"/>
              </a:lnSpc>
              <a:defRPr sz="1600" b="1">
                <a:solidFill>
                  <a:srgbClr val="40404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altLang="zh-CN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old version at 20us</a:t>
            </a:r>
          </a:p>
        </p:txBody>
      </p:sp>
      <p:sp>
        <p:nvSpPr>
          <p:cNvPr id="3" name="标题文字添加"/>
          <p:cNvSpPr/>
          <p:nvPr>
            <p:custDataLst>
              <p:tags r:id="rId4"/>
            </p:custDataLst>
          </p:nvPr>
        </p:nvSpPr>
        <p:spPr>
          <a:xfrm>
            <a:off x="9408160" y="5373370"/>
            <a:ext cx="2400300" cy="42227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spAutoFit/>
          </a:bodyPr>
          <a:lstStyle>
            <a:lvl1pPr algn="just">
              <a:lnSpc>
                <a:spcPct val="120000"/>
              </a:lnSpc>
              <a:defRPr sz="1600" b="1">
                <a:solidFill>
                  <a:srgbClr val="40404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altLang="zh-CN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new version at 20us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光维logo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76902" y="116034"/>
            <a:ext cx="1112520" cy="698500"/>
          </a:xfrm>
          <a:prstGeom prst="rect">
            <a:avLst/>
          </a:prstGeom>
        </p:spPr>
      </p:pic>
      <p:sp>
        <p:nvSpPr>
          <p:cNvPr id="892" name="标题文字添加"/>
          <p:cNvSpPr/>
          <p:nvPr/>
        </p:nvSpPr>
        <p:spPr>
          <a:xfrm>
            <a:off x="92075" y="4869180"/>
            <a:ext cx="5285740" cy="75438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spAutoFit/>
          </a:bodyPr>
          <a:lstStyle>
            <a:lvl1pPr algn="just">
              <a:lnSpc>
                <a:spcPct val="120000"/>
              </a:lnSpc>
              <a:defRPr sz="1600" b="1">
                <a:solidFill>
                  <a:srgbClr val="40404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algn="l"/>
            <a:r>
              <a:rPr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200km fiber optic measurement in </a:t>
            </a:r>
            <a:r>
              <a:rPr 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lab </a:t>
            </a:r>
            <a:r>
              <a:rPr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environment</a:t>
            </a:r>
            <a:r>
              <a:rPr 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  (FHO5000-D45PRO)</a:t>
            </a:r>
          </a:p>
        </p:txBody>
      </p:sp>
      <p:pic>
        <p:nvPicPr>
          <p:cNvPr id="3" name="图片 2" descr="lQPPJxaT4xJCDnDNAb_NAryw782W0mJ3bfIC811G7UAzAA_700_44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380" y="836930"/>
            <a:ext cx="5976620" cy="3816350"/>
          </a:xfrm>
          <a:prstGeom prst="rect">
            <a:avLst/>
          </a:prstGeom>
        </p:spPr>
      </p:pic>
      <p:sp>
        <p:nvSpPr>
          <p:cNvPr id="9" name="圆角矩形 8"/>
          <p:cNvSpPr/>
          <p:nvPr>
            <p:custDataLst>
              <p:tags r:id="rId1"/>
            </p:custDataLst>
          </p:nvPr>
        </p:nvSpPr>
        <p:spPr>
          <a:xfrm>
            <a:off x="407035" y="188595"/>
            <a:ext cx="5033645" cy="43751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：Dynamic 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range 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improvement</a:t>
            </a:r>
          </a:p>
        </p:txBody>
      </p:sp>
      <p:pic>
        <p:nvPicPr>
          <p:cNvPr id="100" name="图片 99"/>
          <p:cNvPicPr/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995670" y="1988820"/>
            <a:ext cx="6125210" cy="37947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文字添加"/>
          <p:cNvSpPr/>
          <p:nvPr>
            <p:custDataLst>
              <p:tags r:id="rId3"/>
            </p:custDataLst>
          </p:nvPr>
        </p:nvSpPr>
        <p:spPr>
          <a:xfrm>
            <a:off x="6061710" y="5949315"/>
            <a:ext cx="6094095" cy="75438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spAutoFit/>
          </a:bodyPr>
          <a:lstStyle>
            <a:lvl1pPr algn="just">
              <a:lnSpc>
                <a:spcPct val="120000"/>
              </a:lnSpc>
              <a:defRPr sz="1600" b="1">
                <a:solidFill>
                  <a:srgbClr val="40404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50km</a:t>
            </a:r>
            <a:r>
              <a:rPr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 fiber optic measurement</a:t>
            </a:r>
            <a:r>
              <a:rPr 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 with 500ns</a:t>
            </a:r>
            <a:r>
              <a:rPr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 in</a:t>
            </a:r>
            <a:r>
              <a:rPr 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 field  </a:t>
            </a:r>
          </a:p>
          <a:p>
            <a:r>
              <a:rPr 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(FHO5000-D45PRO)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光维logo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76902" y="116034"/>
            <a:ext cx="1112520" cy="698500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>
            <a:off x="263525" y="116205"/>
            <a:ext cx="4312285" cy="43751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2: Deadzone optimization</a:t>
            </a:r>
          </a:p>
        </p:txBody>
      </p:sp>
      <p:pic>
        <p:nvPicPr>
          <p:cNvPr id="3" name="图片 3" descr="file16250003_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1135" y="981075"/>
            <a:ext cx="5298440" cy="3383280"/>
          </a:xfrm>
          <a:prstGeom prst="rect">
            <a:avLst/>
          </a:prstGeom>
        </p:spPr>
      </p:pic>
      <p:pic>
        <p:nvPicPr>
          <p:cNvPr id="6" name="图片 2" descr="file16250003_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0" y="1046480"/>
            <a:ext cx="5310505" cy="3390900"/>
          </a:xfrm>
          <a:prstGeom prst="rect">
            <a:avLst/>
          </a:prstGeom>
        </p:spPr>
      </p:pic>
      <p:sp>
        <p:nvSpPr>
          <p:cNvPr id="10" name="标题文字添加"/>
          <p:cNvSpPr/>
          <p:nvPr/>
        </p:nvSpPr>
        <p:spPr>
          <a:xfrm>
            <a:off x="1415415" y="633095"/>
            <a:ext cx="2887345" cy="34798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spAutoFit/>
          </a:bodyPr>
          <a:lstStyle>
            <a:lvl1pPr algn="just">
              <a:lnSpc>
                <a:spcPct val="120000"/>
              </a:lnSpc>
              <a:defRPr sz="1600" b="1">
                <a:solidFill>
                  <a:srgbClr val="40404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New Event deadzone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：</a:t>
            </a:r>
            <a:r>
              <a:rPr lang="en-US" altLang="zh-CN" sz="140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&lt;0.8m</a:t>
            </a:r>
          </a:p>
        </p:txBody>
      </p:sp>
      <p:sp>
        <p:nvSpPr>
          <p:cNvPr id="5" name="标题文字添加"/>
          <p:cNvSpPr/>
          <p:nvPr>
            <p:custDataLst>
              <p:tags r:id="rId1"/>
            </p:custDataLst>
          </p:nvPr>
        </p:nvSpPr>
        <p:spPr>
          <a:xfrm>
            <a:off x="7176135" y="647065"/>
            <a:ext cx="3442335" cy="34798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spAutoFit/>
          </a:bodyPr>
          <a:lstStyle>
            <a:lvl1pPr algn="just">
              <a:lnSpc>
                <a:spcPct val="120000"/>
              </a:lnSpc>
              <a:defRPr sz="1600" b="1">
                <a:solidFill>
                  <a:srgbClr val="40404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New attenuation deadzone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：</a:t>
            </a:r>
            <a:r>
              <a:rPr lang="en-US" altLang="zh-CN" sz="140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&lt;3.5m</a:t>
            </a:r>
          </a:p>
        </p:txBody>
      </p:sp>
      <p:pic>
        <p:nvPicPr>
          <p:cNvPr id="101" name="图片 100"/>
          <p:cNvPicPr/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097530" y="3861435"/>
            <a:ext cx="4895850" cy="29692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8184515" y="4869180"/>
            <a:ext cx="3835400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dirty="0">
                <a:solidFill>
                  <a:srgbClr val="003EA5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⭐</a:t>
            </a:r>
            <a:r>
              <a:rPr lang="en-US" altLang="zh-CN" sz="2000" dirty="0">
                <a:solidFill>
                  <a:srgbClr val="003EA5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E</a:t>
            </a:r>
            <a:r>
              <a:rPr lang="zh-CN" altLang="en-US" sz="2000" dirty="0">
                <a:solidFill>
                  <a:srgbClr val="003EA5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asy detection of </a:t>
            </a:r>
            <a:r>
              <a:rPr lang="en-US" altLang="zh-CN" sz="2000" dirty="0">
                <a:solidFill>
                  <a:srgbClr val="003EA5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2000" dirty="0">
                <a:solidFill>
                  <a:srgbClr val="003EA5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000" dirty="0">
                <a:solidFill>
                  <a:srgbClr val="003EA5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2000" dirty="0">
                <a:solidFill>
                  <a:srgbClr val="003EA5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meter</a:t>
            </a:r>
            <a:r>
              <a:rPr lang="en-US" altLang="zh-CN" sz="2000" dirty="0">
                <a:solidFill>
                  <a:srgbClr val="003EA5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s</a:t>
            </a:r>
            <a:r>
              <a:rPr lang="zh-CN" altLang="en-US" sz="2000" dirty="0">
                <a:solidFill>
                  <a:srgbClr val="003EA5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2000" dirty="0">
                <a:solidFill>
                  <a:srgbClr val="003EA5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continuous </a:t>
            </a:r>
            <a:r>
              <a:rPr lang="en-US" altLang="zh-CN" sz="2000" dirty="0">
                <a:solidFill>
                  <a:srgbClr val="003EA5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patchcord </a:t>
            </a:r>
          </a:p>
          <a:p>
            <a:r>
              <a:rPr lang="en-US" altLang="zh-CN" sz="2000" dirty="0">
                <a:solidFill>
                  <a:srgbClr val="003EA5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and </a:t>
            </a:r>
            <a:r>
              <a:rPr lang="zh-CN" altLang="en-US" sz="2000" dirty="0">
                <a:solidFill>
                  <a:srgbClr val="003EA5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fiber attenuation </a:t>
            </a:r>
            <a:r>
              <a:rPr lang="zh-CN" altLang="en-US" sz="2000" dirty="0">
                <a:solidFill>
                  <a:srgbClr val="003EA5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within 10 meters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2927985" y="1114425"/>
            <a:ext cx="737870" cy="245745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>
            <p:custDataLst>
              <p:tags r:id="rId4"/>
            </p:custDataLst>
          </p:nvPr>
        </p:nvSpPr>
        <p:spPr>
          <a:xfrm>
            <a:off x="8832215" y="1196975"/>
            <a:ext cx="737870" cy="245745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/>
          <p:cNvSpPr txBox="1"/>
          <p:nvPr/>
        </p:nvSpPr>
        <p:spPr>
          <a:xfrm>
            <a:off x="8472805" y="4561205"/>
            <a:ext cx="102298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Min 30m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688705" y="4198620"/>
            <a:ext cx="4895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00B050"/>
                </a:solidFill>
              </a:rPr>
              <a:t>✔</a:t>
            </a:r>
          </a:p>
        </p:txBody>
      </p:sp>
      <p:pic>
        <p:nvPicPr>
          <p:cNvPr id="7" name="图片 6" descr="光维logo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76902" y="116034"/>
            <a:ext cx="1112520" cy="698500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63525" y="908685"/>
            <a:ext cx="11687175" cy="628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kumimoji="1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Based on improvements in hardware circuits</a:t>
            </a:r>
            <a:r>
              <a:rPr kumimoji="1" 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and software</a:t>
            </a:r>
            <a:r>
              <a:rPr kumimoji="1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dynamic enhancement, </a:t>
            </a:r>
            <a:r>
              <a:rPr kumimoji="1" 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deadzone</a:t>
            </a:r>
            <a:r>
              <a:rPr kumimoji="1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reduction, resulting in a comprehensive impro</a:t>
            </a:r>
            <a:r>
              <a:rPr kumimoji="1" 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vement in FLM(fiber link map)</a:t>
            </a:r>
            <a:r>
              <a:rPr kumimoji="1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testing </a:t>
            </a:r>
            <a:r>
              <a:rPr kumimoji="1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performance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335280" y="1605915"/>
            <a:ext cx="845312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kumimoji="1" 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   : More precise FLM testing performance, shorter </a:t>
            </a:r>
            <a:r>
              <a:rPr kumimoji="1" lang="en-US" sz="1600" b="1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30m PON deadzone</a:t>
            </a:r>
            <a:r>
              <a:rPr kumimoji="1" 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when testing non reflective splitter link </a:t>
            </a:r>
          </a:p>
          <a:p>
            <a:pPr algn="l">
              <a:buClrTx/>
              <a:buSzTx/>
              <a:buFontTx/>
            </a:pPr>
            <a:r>
              <a:rPr kumimoji="1" 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B   : Maximum can test through </a:t>
            </a:r>
            <a:r>
              <a:rPr kumimoji="1" lang="en-US" sz="1600" b="1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1x128</a:t>
            </a:r>
            <a:r>
              <a:rPr kumimoji="1" 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splitter</a:t>
            </a:r>
            <a:r>
              <a:rPr kumimoji="1"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kumimoji="1"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for example </a:t>
            </a:r>
            <a:r>
              <a:rPr kumimoji="1" lang="en-US" altLang="zh-CN" sz="1600" b="1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1x16+1x8</a:t>
            </a:r>
            <a:r>
              <a:rPr kumimoji="1"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splitter</a:t>
            </a:r>
          </a:p>
        </p:txBody>
      </p:sp>
      <p:pic>
        <p:nvPicPr>
          <p:cNvPr id="3" name="图片 10" descr="C:\Users\jinye\Desktop\FHO5000\光眼最新测试截图\FLMScreen.bmpFLMScreen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269875" y="2637155"/>
            <a:ext cx="6784975" cy="4070985"/>
          </a:xfrm>
          <a:prstGeom prst="rect">
            <a:avLst/>
          </a:prstGeom>
        </p:spPr>
      </p:pic>
      <p:sp>
        <p:nvSpPr>
          <p:cNvPr id="11" name="标题文字添加"/>
          <p:cNvSpPr/>
          <p:nvPr/>
        </p:nvSpPr>
        <p:spPr>
          <a:xfrm>
            <a:off x="7534910" y="4356100"/>
            <a:ext cx="727075" cy="42227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spAutoFit/>
          </a:bodyPr>
          <a:lstStyle>
            <a:lvl1pPr algn="just">
              <a:lnSpc>
                <a:spcPct val="120000"/>
              </a:lnSpc>
              <a:defRPr sz="1600" b="1">
                <a:solidFill>
                  <a:srgbClr val="40404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altLang="zh-CN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1x8</a:t>
            </a:r>
          </a:p>
        </p:txBody>
      </p:sp>
      <p:sp>
        <p:nvSpPr>
          <p:cNvPr id="5" name="标题文字添加"/>
          <p:cNvSpPr/>
          <p:nvPr/>
        </p:nvSpPr>
        <p:spPr>
          <a:xfrm>
            <a:off x="7534910" y="5148580"/>
            <a:ext cx="734060" cy="42227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spAutoFit/>
          </a:bodyPr>
          <a:lstStyle>
            <a:lvl1pPr algn="just">
              <a:lnSpc>
                <a:spcPct val="120000"/>
              </a:lnSpc>
              <a:defRPr sz="1600" b="1">
                <a:solidFill>
                  <a:srgbClr val="40404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altLang="zh-CN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1x16</a:t>
            </a:r>
          </a:p>
        </p:txBody>
      </p:sp>
      <p:sp>
        <p:nvSpPr>
          <p:cNvPr id="6" name="标题文字添加"/>
          <p:cNvSpPr/>
          <p:nvPr/>
        </p:nvSpPr>
        <p:spPr>
          <a:xfrm>
            <a:off x="7534910" y="6012180"/>
            <a:ext cx="780415" cy="42227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spAutoFit/>
          </a:bodyPr>
          <a:lstStyle>
            <a:lvl1pPr algn="just">
              <a:lnSpc>
                <a:spcPct val="120000"/>
              </a:lnSpc>
              <a:defRPr sz="1600" b="1">
                <a:solidFill>
                  <a:srgbClr val="40404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altLang="zh-CN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1x16</a:t>
            </a:r>
          </a:p>
        </p:txBody>
      </p:sp>
      <p:cxnSp>
        <p:nvCxnSpPr>
          <p:cNvPr id="9" name="直接连接符 8"/>
          <p:cNvCxnSpPr>
            <a:endCxn id="13" idx="1"/>
          </p:cNvCxnSpPr>
          <p:nvPr/>
        </p:nvCxnSpPr>
        <p:spPr>
          <a:xfrm>
            <a:off x="8255000" y="4566920"/>
            <a:ext cx="1296035" cy="6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8268970" y="5366385"/>
            <a:ext cx="20021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>
            <a:endCxn id="49" idx="1"/>
          </p:cNvCxnSpPr>
          <p:nvPr/>
        </p:nvCxnSpPr>
        <p:spPr>
          <a:xfrm flipV="1">
            <a:off x="8328660" y="6223635"/>
            <a:ext cx="1949450" cy="107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8909050" y="5831205"/>
            <a:ext cx="4895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00B050"/>
                </a:solidFill>
              </a:rPr>
              <a:t>✔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8616950" y="6234430"/>
            <a:ext cx="106362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Min 80m</a:t>
            </a:r>
          </a:p>
        </p:txBody>
      </p:sp>
      <p:sp>
        <p:nvSpPr>
          <p:cNvPr id="13" name="标题文字添加"/>
          <p:cNvSpPr/>
          <p:nvPr>
            <p:custDataLst>
              <p:tags r:id="rId1"/>
            </p:custDataLst>
          </p:nvPr>
        </p:nvSpPr>
        <p:spPr>
          <a:xfrm>
            <a:off x="9551035" y="4356100"/>
            <a:ext cx="727075" cy="42227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spAutoFit/>
          </a:bodyPr>
          <a:lstStyle>
            <a:lvl1pPr algn="just">
              <a:lnSpc>
                <a:spcPct val="120000"/>
              </a:lnSpc>
              <a:defRPr sz="1600" b="1">
                <a:solidFill>
                  <a:srgbClr val="40404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altLang="zh-CN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1x8</a:t>
            </a:r>
          </a:p>
        </p:txBody>
      </p:sp>
      <p:sp>
        <p:nvSpPr>
          <p:cNvPr id="46" name="标题文字添加"/>
          <p:cNvSpPr/>
          <p:nvPr>
            <p:custDataLst>
              <p:tags r:id="rId2"/>
            </p:custDataLst>
          </p:nvPr>
        </p:nvSpPr>
        <p:spPr>
          <a:xfrm>
            <a:off x="10271125" y="5132705"/>
            <a:ext cx="727075" cy="42227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spAutoFit/>
          </a:bodyPr>
          <a:lstStyle>
            <a:lvl1pPr algn="just">
              <a:lnSpc>
                <a:spcPct val="120000"/>
              </a:lnSpc>
              <a:defRPr sz="1600" b="1">
                <a:solidFill>
                  <a:srgbClr val="40404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altLang="zh-CN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1x4</a:t>
            </a:r>
          </a:p>
        </p:txBody>
      </p:sp>
      <p:sp>
        <p:nvSpPr>
          <p:cNvPr id="47" name="文本框 46"/>
          <p:cNvSpPr txBox="1"/>
          <p:nvPr>
            <p:custDataLst>
              <p:tags r:id="rId3"/>
            </p:custDataLst>
          </p:nvPr>
        </p:nvSpPr>
        <p:spPr>
          <a:xfrm>
            <a:off x="8550275" y="5370195"/>
            <a:ext cx="106362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Min 80m</a:t>
            </a:r>
          </a:p>
        </p:txBody>
      </p:sp>
      <p:sp>
        <p:nvSpPr>
          <p:cNvPr id="48" name="文本框 47"/>
          <p:cNvSpPr txBox="1"/>
          <p:nvPr>
            <p:custDataLst>
              <p:tags r:id="rId4"/>
            </p:custDataLst>
          </p:nvPr>
        </p:nvSpPr>
        <p:spPr>
          <a:xfrm>
            <a:off x="8832850" y="4940300"/>
            <a:ext cx="507365" cy="3879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>
                <a:solidFill>
                  <a:srgbClr val="00B050"/>
                </a:solidFill>
              </a:rPr>
              <a:t>✔</a:t>
            </a:r>
          </a:p>
        </p:txBody>
      </p:sp>
      <p:sp>
        <p:nvSpPr>
          <p:cNvPr id="49" name="标题文字添加"/>
          <p:cNvSpPr/>
          <p:nvPr>
            <p:custDataLst>
              <p:tags r:id="rId5"/>
            </p:custDataLst>
          </p:nvPr>
        </p:nvSpPr>
        <p:spPr>
          <a:xfrm>
            <a:off x="10278110" y="6012180"/>
            <a:ext cx="727075" cy="42227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spAutoFit/>
          </a:bodyPr>
          <a:lstStyle>
            <a:lvl1pPr algn="just">
              <a:lnSpc>
                <a:spcPct val="120000"/>
              </a:lnSpc>
              <a:defRPr sz="1600" b="1">
                <a:solidFill>
                  <a:srgbClr val="40404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altLang="zh-CN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1x8</a:t>
            </a:r>
          </a:p>
        </p:txBody>
      </p:sp>
      <p:sp>
        <p:nvSpPr>
          <p:cNvPr id="8" name="圆角矩形 7"/>
          <p:cNvSpPr/>
          <p:nvPr>
            <p:custDataLst>
              <p:tags r:id="rId6"/>
            </p:custDataLst>
          </p:nvPr>
        </p:nvSpPr>
        <p:spPr>
          <a:xfrm>
            <a:off x="263525" y="260985"/>
            <a:ext cx="4860925" cy="43751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3: FLM performance optimization</a:t>
            </a:r>
          </a:p>
        </p:txBody>
      </p:sp>
      <p:pic>
        <p:nvPicPr>
          <p:cNvPr id="15" name="图片 1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48525" y="2320290"/>
            <a:ext cx="4784090" cy="17805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光维logo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76902" y="116034"/>
            <a:ext cx="1112520" cy="698500"/>
          </a:xfrm>
          <a:prstGeom prst="rect">
            <a:avLst/>
          </a:prstGeom>
        </p:spPr>
      </p:pic>
      <p:sp>
        <p:nvSpPr>
          <p:cNvPr id="25" name="标题文字添加"/>
          <p:cNvSpPr/>
          <p:nvPr>
            <p:custDataLst>
              <p:tags r:id="rId1"/>
            </p:custDataLst>
          </p:nvPr>
        </p:nvSpPr>
        <p:spPr>
          <a:xfrm>
            <a:off x="3413760" y="908685"/>
            <a:ext cx="5809615" cy="45910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45719" tIns="45719" rIns="45719" bIns="45719" numCol="1" anchor="t">
            <a:spAutoFit/>
          </a:bodyPr>
          <a:lstStyle>
            <a:lvl1pPr algn="just">
              <a:lnSpc>
                <a:spcPct val="120000"/>
              </a:lnSpc>
              <a:defRPr sz="1600" b="1">
                <a:solidFill>
                  <a:srgbClr val="40404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altLang="zh-CN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FLM PON testing Sample: </a:t>
            </a:r>
            <a:r>
              <a:rPr lang="en-US" altLang="zh-CN" sz="200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Two ratios splitter</a:t>
            </a:r>
          </a:p>
        </p:txBody>
      </p:sp>
      <p:pic>
        <p:nvPicPr>
          <p:cNvPr id="17" name="图片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024245" y="1412240"/>
            <a:ext cx="5937250" cy="367220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7320280" y="5106670"/>
            <a:ext cx="3448050" cy="16764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7625" y="1469390"/>
            <a:ext cx="5791200" cy="358838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329055" y="5217795"/>
            <a:ext cx="3227705" cy="1526540"/>
          </a:xfrm>
          <a:prstGeom prst="rect">
            <a:avLst/>
          </a:prstGeom>
        </p:spPr>
      </p:pic>
      <p:sp>
        <p:nvSpPr>
          <p:cNvPr id="3" name="圆角矩形 2"/>
          <p:cNvSpPr/>
          <p:nvPr>
            <p:custDataLst>
              <p:tags r:id="rId6"/>
            </p:custDataLst>
          </p:nvPr>
        </p:nvSpPr>
        <p:spPr>
          <a:xfrm>
            <a:off x="246380" y="246380"/>
            <a:ext cx="4860925" cy="43751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3: FLM performance optimization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WQzZGEzYWExNmRmMGQ0ZGUwYTdhZDczODYxNGUyZGMifQ=="/>
  <p:tag name="KSO_WPP_MARK_KEY" val="8043fd38-3c0a-4786-9cd7-c8a4e998f39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Office 主题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1100</Words>
  <Application>Microsoft Office PowerPoint</Application>
  <PresentationFormat>Широкоэкранный</PresentationFormat>
  <Paragraphs>126</Paragraphs>
  <Slides>24</Slides>
  <Notes>23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微软雅黑</vt:lpstr>
      <vt:lpstr>宋体</vt:lpstr>
      <vt:lpstr>Arial</vt:lpstr>
      <vt:lpstr>Calibri</vt:lpstr>
      <vt:lpstr>Times New Roman</vt:lpstr>
      <vt:lpstr>Verdana</vt:lpstr>
      <vt:lpstr>1_Office 主题</vt:lpstr>
      <vt:lpstr>Package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jktest</dc:creator>
  <cp:lastModifiedBy>arsen</cp:lastModifiedBy>
  <cp:revision>3986</cp:revision>
  <cp:lastPrinted>2020-12-15T06:14:00Z</cp:lastPrinted>
  <dcterms:created xsi:type="dcterms:W3CDTF">2016-05-19T07:34:00Z</dcterms:created>
  <dcterms:modified xsi:type="dcterms:W3CDTF">2023-11-01T08:06:25Z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2015_ms_pID_725343">
    <vt:lpwstr>(3)jDXZZmH8pK5iZZh/fBxD/nATbuS3Z4Qt5/SZt+cLpgXd4inHMZi5HYPLjFIjcbt4NpiJJ8CN
6UvLFCQq6ccNpujYd+Xt7+XS2o3Uju6r3G4ALWKwaA5PLohESAUoX9dx8QQPQWnwHHDNKF8c
uqcsDoAmgMp7692dK86iSIclCVaQDT+/S5QmdmrvzOQvrhmqlaSZS31YsVXQ0Zbpu9u4L9Au
mav96XhJa3D7jiWpSi</vt:lpwstr>
  </property>
  <property fmtid="{D5CDD505-2E9C-101B-9397-08002B2CF9AE}" pid="3" name="_2015_ms_pID_7253431">
    <vt:lpwstr>PPdeZv2wBqW10QJjYd5eZy+0idxxEnf29G5RJ0GHAUA93ntIZ6A/kb
cXP2X1pKI4eN+aQSaFLbyqs2HG1vQQgTbWVP5bZkwZIMbWo1a2qFA3GihEreJsh1gxjdKsU2
vcB3YR7D1bT2zxEUhbiht/IZHMy5Y0g9fZwXS5InURcWJ93lwcNgYM5Gp3ymQvhI6MpVAnCR
zfTSTODvADBptok5Z+0ZJcYltve42zQc5wOT</vt:lpwstr>
  </property>
  <property fmtid="{D5CDD505-2E9C-101B-9397-08002B2CF9AE}" pid="4" name="_2015_ms_pID_7253432">
    <vt:lpwstr>Li5mslW3pTLm79KPyvH1b/EuLfNmtNyHjj6C
OTmONsA5</vt:lpwstr>
  </property>
  <property fmtid="{D5CDD505-2E9C-101B-9397-08002B2CF9AE}" pid="5" name="_readonly">
    <vt:lpwstr/>
  </property>
  <property fmtid="{D5CDD505-2E9C-101B-9397-08002B2CF9AE}" pid="6" name="_change">
    <vt:lpwstr/>
  </property>
  <property fmtid="{D5CDD505-2E9C-101B-9397-08002B2CF9AE}" pid="7" name="_full-control">
    <vt:lpwstr/>
  </property>
  <property fmtid="{D5CDD505-2E9C-101B-9397-08002B2CF9AE}" pid="8" name="sflag">
    <vt:lpwstr>1464409574</vt:lpwstr>
  </property>
  <property fmtid="{D5CDD505-2E9C-101B-9397-08002B2CF9AE}" pid="9" name="KSOProductBuildVer">
    <vt:lpwstr>2052-12.1.0.15712</vt:lpwstr>
  </property>
  <property fmtid="{D5CDD505-2E9C-101B-9397-08002B2CF9AE}" pid="10" name="ICV">
    <vt:lpwstr>218E8F24DC6C49F1955A4B63DF7025A0_13</vt:lpwstr>
  </property>
</Properties>
</file>